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7" r:id="rId1"/>
  </p:sldMasterIdLst>
  <p:notesMasterIdLst>
    <p:notesMasterId r:id="rId30"/>
  </p:notesMasterIdLst>
  <p:sldIdLst>
    <p:sldId id="256" r:id="rId2"/>
    <p:sldId id="281" r:id="rId3"/>
    <p:sldId id="282" r:id="rId4"/>
    <p:sldId id="283" r:id="rId5"/>
    <p:sldId id="285" r:id="rId6"/>
    <p:sldId id="287" r:id="rId7"/>
    <p:sldId id="277" r:id="rId8"/>
    <p:sldId id="266" r:id="rId9"/>
    <p:sldId id="278" r:id="rId10"/>
    <p:sldId id="275" r:id="rId11"/>
    <p:sldId id="273" r:id="rId12"/>
    <p:sldId id="276" r:id="rId13"/>
    <p:sldId id="286" r:id="rId14"/>
    <p:sldId id="279" r:id="rId15"/>
    <p:sldId id="257" r:id="rId16"/>
    <p:sldId id="265" r:id="rId17"/>
    <p:sldId id="262" r:id="rId18"/>
    <p:sldId id="260" r:id="rId19"/>
    <p:sldId id="258" r:id="rId20"/>
    <p:sldId id="259" r:id="rId21"/>
    <p:sldId id="280" r:id="rId22"/>
    <p:sldId id="268" r:id="rId23"/>
    <p:sldId id="269" r:id="rId24"/>
    <p:sldId id="270" r:id="rId25"/>
    <p:sldId id="271" r:id="rId26"/>
    <p:sldId id="261" r:id="rId27"/>
    <p:sldId id="272"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5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C9221-5E19-4CBA-A098-D5DBF8837195}" type="datetimeFigureOut">
              <a:rPr lang="en-US" smtClean="0"/>
              <a:t>4/22/2019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DB896-07EE-47E4-A503-99381D8D0A73}" type="slidenum">
              <a:rPr lang="en-US" smtClean="0"/>
              <a:t>‹#›</a:t>
            </a:fld>
            <a:endParaRPr lang="en-US"/>
          </a:p>
        </p:txBody>
      </p:sp>
    </p:spTree>
    <p:extLst>
      <p:ext uri="{BB962C8B-B14F-4D97-AF65-F5344CB8AC3E}">
        <p14:creationId xmlns:p14="http://schemas.microsoft.com/office/powerpoint/2010/main" val="350448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01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51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596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076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1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58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016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268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7ECC86-1672-4627-AEFE-EC5485C73905}" type="datetimeFigureOut">
              <a:rPr lang="en-US" smtClean="0"/>
              <a:t>4/22/2019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69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DCB01F-D966-4C62-B900-0BE008A90C98}" type="datetimeFigureOut">
              <a:rPr lang="en-US" smtClean="0"/>
              <a:t>4/22/2019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3202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328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EF52CC-F3D9-41D4-BCE4-C208E61A3F31}" type="datetimeFigureOut">
              <a:rPr lang="en-US" smtClean="0"/>
              <a:t>4/22/2019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20510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PxJZLAacUOY"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oolsafely.gov/" TargetMode="External"/><Relationship Id="rId2" Type="http://schemas.openxmlformats.org/officeDocument/2006/relationships/hyperlink" Target="http://www.safetybeforeskill.com/" TargetMode="External"/><Relationship Id="rId1" Type="http://schemas.openxmlformats.org/officeDocument/2006/relationships/slideLayout" Target="../slideLayouts/slideLayout2.xml"/><Relationship Id="rId4" Type="http://schemas.openxmlformats.org/officeDocument/2006/relationships/hyperlink" Target="https://ndp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iKb5Ny4OWk" TargetMode="External"/><Relationship Id="rId2" Type="http://schemas.openxmlformats.org/officeDocument/2006/relationships/hyperlink" Target="https://www.washingtonpost.com/news/capital-weather-gang/wp/2018/04/30/after-tragedy-at-the-outer-banks-here-are-3-ways-to-stay-safe-at-the-beach/?noredirect=on&amp;utm_term=.ecd0dd2bf89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youtube.com/watch?v=7eKUDc2qe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84745" y="2189274"/>
            <a:ext cx="4200529" cy="3586374"/>
          </a:xfrm>
          <a:prstGeom prst="rect">
            <a:avLst/>
          </a:prstGeom>
        </p:spPr>
      </p:pic>
      <p:sp>
        <p:nvSpPr>
          <p:cNvPr id="8" name="Title 7"/>
          <p:cNvSpPr>
            <a:spLocks noGrp="1"/>
          </p:cNvSpPr>
          <p:nvPr>
            <p:ph type="title"/>
          </p:nvPr>
        </p:nvSpPr>
        <p:spPr/>
        <p:txBody>
          <a:bodyPr/>
          <a:lstStyle/>
          <a:p>
            <a:r>
              <a:rPr lang="en-US" dirty="0"/>
              <a:t>Drown Prevention &amp; Adaptive Swimming</a:t>
            </a:r>
          </a:p>
        </p:txBody>
      </p:sp>
    </p:spTree>
    <p:extLst>
      <p:ext uri="{BB962C8B-B14F-4D97-AF65-F5344CB8AC3E}">
        <p14:creationId xmlns:p14="http://schemas.microsoft.com/office/powerpoint/2010/main" val="290758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 Supervision</a:t>
            </a:r>
          </a:p>
        </p:txBody>
      </p:sp>
      <p:sp>
        <p:nvSpPr>
          <p:cNvPr id="3" name="Content Placeholder 2"/>
          <p:cNvSpPr>
            <a:spLocks noGrp="1"/>
          </p:cNvSpPr>
          <p:nvPr>
            <p:ph idx="1"/>
          </p:nvPr>
        </p:nvSpPr>
        <p:spPr>
          <a:xfrm>
            <a:off x="1097280" y="1845734"/>
            <a:ext cx="5941083" cy="4023360"/>
          </a:xfrm>
        </p:spPr>
        <p:txBody>
          <a:bodyPr/>
          <a:lstStyle/>
          <a:p>
            <a:pPr>
              <a:buFont typeface="Arial" panose="020B0604020202020204" pitchFamily="34" charset="0"/>
              <a:buChar char="•"/>
            </a:pPr>
            <a:r>
              <a:rPr lang="en-US" dirty="0"/>
              <a:t>Never leave a child unattended near water</a:t>
            </a:r>
          </a:p>
          <a:p>
            <a:pPr>
              <a:buFont typeface="Arial" panose="020B0604020202020204" pitchFamily="34" charset="0"/>
              <a:buChar char="•"/>
            </a:pPr>
            <a:r>
              <a:rPr lang="en-US" dirty="0">
                <a:solidFill>
                  <a:srgbClr val="00B050"/>
                </a:solidFill>
              </a:rPr>
              <a:t>Touch Supervision </a:t>
            </a:r>
            <a:r>
              <a:rPr lang="en-US" dirty="0"/>
              <a:t>even with Lifeguards present</a:t>
            </a:r>
          </a:p>
          <a:p>
            <a:pPr>
              <a:buFont typeface="Arial" panose="020B0604020202020204" pitchFamily="34" charset="0"/>
              <a:buChar char="•"/>
            </a:pPr>
            <a:r>
              <a:rPr lang="en-US" dirty="0"/>
              <a:t>Water Watcher on duty</a:t>
            </a:r>
          </a:p>
          <a:p>
            <a:pPr>
              <a:buFont typeface="Arial" panose="020B0604020202020204" pitchFamily="34" charset="0"/>
              <a:buChar char="•"/>
            </a:pPr>
            <a:r>
              <a:rPr lang="en-US" dirty="0"/>
              <a:t>Know CPR!</a:t>
            </a:r>
          </a:p>
          <a:p>
            <a:pPr>
              <a:buFont typeface="Arial" panose="020B0604020202020204" pitchFamily="34" charset="0"/>
              <a:buChar char="•"/>
            </a:pPr>
            <a:r>
              <a:rPr lang="en-US" dirty="0"/>
              <a:t>Do not use floatation devices as substitutes for supervision</a:t>
            </a:r>
          </a:p>
          <a:p>
            <a:endParaRPr lang="en-US" dirty="0"/>
          </a:p>
        </p:txBody>
      </p:sp>
      <p:pic>
        <p:nvPicPr>
          <p:cNvPr id="4" name="Picture 3"/>
          <p:cNvPicPr>
            <a:picLocks noChangeAspect="1"/>
          </p:cNvPicPr>
          <p:nvPr/>
        </p:nvPicPr>
        <p:blipFill>
          <a:blip r:embed="rId2"/>
          <a:stretch>
            <a:fillRect/>
          </a:stretch>
        </p:blipFill>
        <p:spPr>
          <a:xfrm>
            <a:off x="7193911" y="2017634"/>
            <a:ext cx="3611110" cy="1863425"/>
          </a:xfrm>
          <a:prstGeom prst="rect">
            <a:avLst/>
          </a:prstGeom>
        </p:spPr>
      </p:pic>
      <p:pic>
        <p:nvPicPr>
          <p:cNvPr id="5" name="Picture 4"/>
          <p:cNvPicPr>
            <a:picLocks noChangeAspect="1"/>
          </p:cNvPicPr>
          <p:nvPr/>
        </p:nvPicPr>
        <p:blipFill>
          <a:blip r:embed="rId3"/>
          <a:stretch>
            <a:fillRect/>
          </a:stretch>
        </p:blipFill>
        <p:spPr>
          <a:xfrm>
            <a:off x="7803640" y="4161333"/>
            <a:ext cx="2524125" cy="1809750"/>
          </a:xfrm>
          <a:prstGeom prst="rect">
            <a:avLst/>
          </a:prstGeom>
        </p:spPr>
      </p:pic>
      <p:pic>
        <p:nvPicPr>
          <p:cNvPr id="6" name="Picture 5"/>
          <p:cNvPicPr>
            <a:picLocks noChangeAspect="1"/>
          </p:cNvPicPr>
          <p:nvPr/>
        </p:nvPicPr>
        <p:blipFill>
          <a:blip r:embed="rId4"/>
          <a:stretch>
            <a:fillRect/>
          </a:stretch>
        </p:blipFill>
        <p:spPr>
          <a:xfrm>
            <a:off x="9871447" y="689955"/>
            <a:ext cx="1072989" cy="914479"/>
          </a:xfrm>
          <a:prstGeom prst="rect">
            <a:avLst/>
          </a:prstGeom>
        </p:spPr>
      </p:pic>
    </p:spTree>
    <p:extLst>
      <p:ext uri="{BB962C8B-B14F-4D97-AF65-F5344CB8AC3E}">
        <p14:creationId xmlns:p14="http://schemas.microsoft.com/office/powerpoint/2010/main" val="231142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17889" y="111967"/>
            <a:ext cx="2620674" cy="6242180"/>
          </a:xfrm>
          <a:prstGeom prst="rect">
            <a:avLst/>
          </a:prstGeom>
        </p:spPr>
      </p:pic>
      <p:sp>
        <p:nvSpPr>
          <p:cNvPr id="2" name="Title 1"/>
          <p:cNvSpPr>
            <a:spLocks noGrp="1"/>
          </p:cNvSpPr>
          <p:nvPr>
            <p:ph type="title"/>
          </p:nvPr>
        </p:nvSpPr>
        <p:spPr>
          <a:xfrm>
            <a:off x="1097280" y="286603"/>
            <a:ext cx="7520609" cy="1450757"/>
          </a:xfrm>
        </p:spPr>
        <p:txBody>
          <a:bodyPr/>
          <a:lstStyle/>
          <a:p>
            <a:r>
              <a:rPr lang="en-US" dirty="0"/>
              <a:t>Life Jackets</a:t>
            </a:r>
          </a:p>
        </p:txBody>
      </p:sp>
      <p:sp>
        <p:nvSpPr>
          <p:cNvPr id="5" name="Content Placeholder 4"/>
          <p:cNvSpPr>
            <a:spLocks noGrp="1"/>
          </p:cNvSpPr>
          <p:nvPr>
            <p:ph idx="1"/>
          </p:nvPr>
        </p:nvSpPr>
        <p:spPr>
          <a:xfrm>
            <a:off x="1097280" y="1845734"/>
            <a:ext cx="5266198" cy="2931539"/>
          </a:xfrm>
        </p:spPr>
        <p:txBody>
          <a:bodyPr/>
          <a:lstStyle/>
          <a:p>
            <a:pPr>
              <a:buFont typeface="Arial" panose="020B0604020202020204" pitchFamily="34" charset="0"/>
              <a:buChar char="•"/>
            </a:pPr>
            <a:r>
              <a:rPr lang="en-US" dirty="0"/>
              <a:t> NO FLOATIES!</a:t>
            </a:r>
          </a:p>
          <a:p>
            <a:pPr>
              <a:buFont typeface="Arial" panose="020B0604020202020204" pitchFamily="34" charset="0"/>
              <a:buChar char="•"/>
            </a:pPr>
            <a:r>
              <a:rPr lang="en-US" dirty="0"/>
              <a:t> Choosing the right size</a:t>
            </a:r>
          </a:p>
          <a:p>
            <a:pPr>
              <a:buFont typeface="Arial" panose="020B0604020202020204" pitchFamily="34" charset="0"/>
              <a:buChar char="•"/>
            </a:pPr>
            <a:r>
              <a:rPr lang="en-US" dirty="0"/>
              <a:t> Choosing the right type</a:t>
            </a:r>
          </a:p>
          <a:p>
            <a:pPr>
              <a:buFont typeface="Arial" panose="020B0604020202020204" pitchFamily="34" charset="0"/>
              <a:buChar char="•"/>
            </a:pPr>
            <a:r>
              <a:rPr lang="en-US" dirty="0"/>
              <a:t> How to make sure it fits</a:t>
            </a:r>
          </a:p>
          <a:p>
            <a:pPr>
              <a:buFont typeface="Arial" panose="020B0604020202020204" pitchFamily="34" charset="0"/>
              <a:buChar char="•"/>
            </a:pPr>
            <a:r>
              <a:rPr lang="en-US" dirty="0"/>
              <a:t>Does not cause regression</a:t>
            </a:r>
          </a:p>
        </p:txBody>
      </p:sp>
    </p:spTree>
    <p:extLst>
      <p:ext uri="{BB962C8B-B14F-4D97-AF65-F5344CB8AC3E}">
        <p14:creationId xmlns:p14="http://schemas.microsoft.com/office/powerpoint/2010/main" val="34411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Home Pools</a:t>
            </a:r>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dirty="0"/>
              <a:t>The home should be isolated from the pool with a fence at least 60” tall, with a self-closing, self-latching gate.  The gate should open away from the pool, and should never be propped open.</a:t>
            </a:r>
          </a:p>
          <a:p>
            <a:pPr>
              <a:buFont typeface="Arial" panose="020B0604020202020204" pitchFamily="34" charset="0"/>
              <a:buChar char="•"/>
            </a:pPr>
            <a:r>
              <a:rPr lang="en-US" dirty="0"/>
              <a:t>Doors and windows should be alarmed to alert adults when opened.  Doors should be self-closing and self-latching.</a:t>
            </a:r>
          </a:p>
          <a:p>
            <a:pPr>
              <a:buFont typeface="Arial" panose="020B0604020202020204" pitchFamily="34" charset="0"/>
              <a:buChar char="•"/>
            </a:pPr>
            <a:r>
              <a:rPr lang="en-US" dirty="0"/>
              <a:t>Power-operated pool safety covers are the most convenient and efficient.  Solar/floating pool covers are not safety devices.</a:t>
            </a:r>
          </a:p>
          <a:p>
            <a:pPr>
              <a:buFont typeface="Arial" panose="020B0604020202020204" pitchFamily="34" charset="0"/>
              <a:buChar char="•"/>
            </a:pPr>
            <a:r>
              <a:rPr lang="en-US" dirty="0"/>
              <a:t>Keep a phone at poolside so that you never have to leave the pool to answer the phone, and can call for help if needed.</a:t>
            </a:r>
          </a:p>
          <a:p>
            <a:pPr>
              <a:buFont typeface="Arial" panose="020B0604020202020204" pitchFamily="34" charset="0"/>
              <a:buChar char="•"/>
            </a:pPr>
            <a:r>
              <a:rPr lang="en-US" dirty="0"/>
              <a:t>Learn CPR and rescue breathing.</a:t>
            </a:r>
          </a:p>
          <a:p>
            <a:pPr>
              <a:buFont typeface="Arial" panose="020B0604020202020204" pitchFamily="34" charset="0"/>
              <a:buChar char="•"/>
            </a:pPr>
            <a:r>
              <a:rPr lang="en-US" dirty="0"/>
              <a:t>Keep a life-saving ring, shepherd’s hook and CPR instructions mounted at poolside.</a:t>
            </a:r>
          </a:p>
          <a:p>
            <a:pPr>
              <a:buFont typeface="Arial" panose="020B0604020202020204" pitchFamily="34" charset="0"/>
              <a:buChar char="•"/>
            </a:pPr>
            <a:r>
              <a:rPr lang="en-US" dirty="0"/>
              <a:t>Remove toys from in and around the pool when not in use.</a:t>
            </a:r>
          </a:p>
          <a:p>
            <a:pPr>
              <a:buFont typeface="Arial" panose="020B0604020202020204" pitchFamily="34" charset="0"/>
              <a:buChar char="•"/>
            </a:pPr>
            <a:r>
              <a:rPr lang="en-US" dirty="0"/>
              <a:t>Don’t use floating chlorine dispensers that look like toys.</a:t>
            </a:r>
          </a:p>
          <a:p>
            <a:pPr>
              <a:buFont typeface="Arial" panose="020B0604020202020204" pitchFamily="34" charset="0"/>
              <a:buChar char="•"/>
            </a:pPr>
            <a:r>
              <a:rPr lang="en-US" dirty="0"/>
              <a:t>Instruct babysitters about potential pool hazards, and emphasize the need for constant supervision.</a:t>
            </a:r>
          </a:p>
          <a:p>
            <a:pPr>
              <a:buFont typeface="Arial" panose="020B0604020202020204" pitchFamily="34" charset="0"/>
              <a:buChar char="•"/>
            </a:pPr>
            <a:r>
              <a:rPr lang="en-US" dirty="0"/>
              <a:t>Responsibilities of pool ownership include ensuring children in the home learn to swim, and that adults know CPR.</a:t>
            </a:r>
          </a:p>
          <a:p>
            <a:endParaRPr lang="en-US" dirty="0"/>
          </a:p>
        </p:txBody>
      </p:sp>
      <p:pic>
        <p:nvPicPr>
          <p:cNvPr id="2" name="Picture 1"/>
          <p:cNvPicPr>
            <a:picLocks noChangeAspect="1"/>
          </p:cNvPicPr>
          <p:nvPr/>
        </p:nvPicPr>
        <p:blipFill>
          <a:blip r:embed="rId2"/>
          <a:stretch>
            <a:fillRect/>
          </a:stretch>
        </p:blipFill>
        <p:spPr>
          <a:xfrm>
            <a:off x="9980503" y="673177"/>
            <a:ext cx="1072989" cy="914479"/>
          </a:xfrm>
          <a:prstGeom prst="rect">
            <a:avLst/>
          </a:prstGeom>
        </p:spPr>
      </p:pic>
    </p:spTree>
    <p:extLst>
      <p:ext uri="{BB962C8B-B14F-4D97-AF65-F5344CB8AC3E}">
        <p14:creationId xmlns:p14="http://schemas.microsoft.com/office/powerpoint/2010/main" val="132330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for the Wall</a:t>
            </a:r>
          </a:p>
        </p:txBody>
      </p:sp>
      <p:sp>
        <p:nvSpPr>
          <p:cNvPr id="3" name="Content Placeholder 2"/>
          <p:cNvSpPr>
            <a:spLocks noGrp="1"/>
          </p:cNvSpPr>
          <p:nvPr>
            <p:ph idx="1"/>
          </p:nvPr>
        </p:nvSpPr>
        <p:spPr/>
        <p:txBody>
          <a:bodyPr/>
          <a:lstStyle/>
          <a:p>
            <a:r>
              <a:rPr lang="en-US" dirty="0"/>
              <a:t>The wall is the safest place in the pool</a:t>
            </a:r>
          </a:p>
          <a:p>
            <a:r>
              <a:rPr lang="en-US" dirty="0"/>
              <a:t>The stairs are not safe</a:t>
            </a:r>
          </a:p>
          <a:p>
            <a:r>
              <a:rPr lang="en-US" dirty="0"/>
              <a:t>Teach children to enter and exit using the wall</a:t>
            </a:r>
          </a:p>
        </p:txBody>
      </p:sp>
      <p:pic>
        <p:nvPicPr>
          <p:cNvPr id="4" name="Picture 3"/>
          <p:cNvPicPr>
            <a:picLocks noChangeAspect="1"/>
          </p:cNvPicPr>
          <p:nvPr/>
        </p:nvPicPr>
        <p:blipFill>
          <a:blip r:embed="rId2"/>
          <a:stretch>
            <a:fillRect/>
          </a:stretch>
        </p:blipFill>
        <p:spPr>
          <a:xfrm>
            <a:off x="6393180" y="1918588"/>
            <a:ext cx="4762500" cy="3171825"/>
          </a:xfrm>
          <a:prstGeom prst="rect">
            <a:avLst/>
          </a:prstGeom>
        </p:spPr>
      </p:pic>
    </p:spTree>
    <p:extLst>
      <p:ext uri="{BB962C8B-B14F-4D97-AF65-F5344CB8AC3E}">
        <p14:creationId xmlns:p14="http://schemas.microsoft.com/office/powerpoint/2010/main" val="752556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Swim Lessons</a:t>
            </a:r>
          </a:p>
        </p:txBody>
      </p:sp>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algn="ctr"/>
            <a:r>
              <a:rPr lang="en-US" sz="3200" dirty="0">
                <a:solidFill>
                  <a:srgbClr val="00B050"/>
                </a:solidFill>
              </a:rPr>
              <a:t>Decrease the risk of drowning by 88%!</a:t>
            </a:r>
          </a:p>
          <a:p>
            <a:pPr algn="ctr"/>
            <a:endParaRPr lang="en-US" sz="3200" dirty="0">
              <a:solidFill>
                <a:srgbClr val="00B050"/>
              </a:solidFill>
            </a:endParaRPr>
          </a:p>
          <a:p>
            <a:pPr algn="ctr"/>
            <a:r>
              <a:rPr lang="en-US" sz="3200" dirty="0">
                <a:solidFill>
                  <a:srgbClr val="00B050"/>
                </a:solidFill>
              </a:rPr>
              <a:t>No on is DROWNPROOF</a:t>
            </a:r>
          </a:p>
          <a:p>
            <a:pPr algn="ctr"/>
            <a:r>
              <a:rPr lang="en-US" sz="3200" dirty="0">
                <a:solidFill>
                  <a:srgbClr val="00B050"/>
                </a:solidFill>
              </a:rPr>
              <a:t>Nurturing and positive approach</a:t>
            </a:r>
          </a:p>
          <a:p>
            <a:pPr algn="ctr"/>
            <a:endParaRPr lang="en-US" sz="3200" dirty="0">
              <a:solidFill>
                <a:srgbClr val="00B050"/>
              </a:solidFill>
            </a:endParaRPr>
          </a:p>
        </p:txBody>
      </p:sp>
      <p:pic>
        <p:nvPicPr>
          <p:cNvPr id="4" name="Picture 3"/>
          <p:cNvPicPr>
            <a:picLocks noChangeAspect="1"/>
          </p:cNvPicPr>
          <p:nvPr/>
        </p:nvPicPr>
        <p:blipFill>
          <a:blip r:embed="rId2"/>
          <a:stretch>
            <a:fillRect/>
          </a:stretch>
        </p:blipFill>
        <p:spPr>
          <a:xfrm>
            <a:off x="10082691" y="554741"/>
            <a:ext cx="1072989" cy="914479"/>
          </a:xfrm>
          <a:prstGeom prst="rect">
            <a:avLst/>
          </a:prstGeom>
        </p:spPr>
      </p:pic>
    </p:spTree>
    <p:extLst>
      <p:ext uri="{BB962C8B-B14F-4D97-AF65-F5344CB8AC3E}">
        <p14:creationId xmlns:p14="http://schemas.microsoft.com/office/powerpoint/2010/main" val="49847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Welcome Students with Special Needs!</a:t>
            </a:r>
          </a:p>
        </p:txBody>
      </p:sp>
      <p:sp>
        <p:nvSpPr>
          <p:cNvPr id="3" name="Content Placeholder 2"/>
          <p:cNvSpPr>
            <a:spLocks noGrp="1"/>
          </p:cNvSpPr>
          <p:nvPr>
            <p:ph idx="1"/>
          </p:nvPr>
        </p:nvSpPr>
        <p:spPr/>
        <p:txBody>
          <a:bodyPr>
            <a:normAutofit/>
          </a:bodyPr>
          <a:lstStyle/>
          <a:p>
            <a:r>
              <a:rPr lang="en-US" dirty="0"/>
              <a:t>We are proud to be a swim school that offers life-saving skills and swim instruction to clients of all ages with a variety of special needs. </a:t>
            </a:r>
          </a:p>
          <a:p>
            <a:r>
              <a:rPr lang="en-US" dirty="0">
                <a:solidFill>
                  <a:srgbClr val="00B050"/>
                </a:solidFill>
              </a:rPr>
              <a:t>Our senior coaches are trained to handle:</a:t>
            </a:r>
          </a:p>
          <a:p>
            <a:pPr lvl="1"/>
            <a:r>
              <a:rPr lang="en-US" dirty="0"/>
              <a:t>Autism Spectrum</a:t>
            </a:r>
          </a:p>
          <a:p>
            <a:pPr lvl="1"/>
            <a:r>
              <a:rPr lang="en-US" dirty="0"/>
              <a:t>Seizure Disorders</a:t>
            </a:r>
          </a:p>
          <a:p>
            <a:pPr lvl="1"/>
            <a:r>
              <a:rPr lang="en-US" dirty="0"/>
              <a:t>Cerebral Palsy</a:t>
            </a:r>
          </a:p>
          <a:p>
            <a:pPr lvl="1"/>
            <a:r>
              <a:rPr lang="en-US" dirty="0"/>
              <a:t>Down's Syndrome</a:t>
            </a:r>
          </a:p>
          <a:p>
            <a:pPr lvl="1"/>
            <a:r>
              <a:rPr lang="en-US" dirty="0"/>
              <a:t>Sensory Disorders </a:t>
            </a:r>
          </a:p>
          <a:p>
            <a:pPr lvl="1"/>
            <a:r>
              <a:rPr lang="en-US" dirty="0"/>
              <a:t>Speech and Language Disorders, including Non-verbal Swimmers</a:t>
            </a:r>
          </a:p>
          <a:p>
            <a:pPr lvl="1"/>
            <a:r>
              <a:rPr lang="en-US" dirty="0"/>
              <a:t>Physical disabilities</a:t>
            </a:r>
          </a:p>
          <a:p>
            <a:pPr lvl="1"/>
            <a:r>
              <a:rPr lang="en-US" dirty="0"/>
              <a:t>Apraxia</a:t>
            </a:r>
          </a:p>
          <a:p>
            <a:endParaRPr lang="en-US" dirty="0"/>
          </a:p>
        </p:txBody>
      </p:sp>
      <p:pic>
        <p:nvPicPr>
          <p:cNvPr id="4" name="Picture 3"/>
          <p:cNvPicPr>
            <a:picLocks noChangeAspect="1"/>
          </p:cNvPicPr>
          <p:nvPr/>
        </p:nvPicPr>
        <p:blipFill>
          <a:blip r:embed="rId2"/>
          <a:stretch>
            <a:fillRect/>
          </a:stretch>
        </p:blipFill>
        <p:spPr>
          <a:xfrm>
            <a:off x="10303126" y="4954977"/>
            <a:ext cx="1070892" cy="914117"/>
          </a:xfrm>
          <a:prstGeom prst="rect">
            <a:avLst/>
          </a:prstGeom>
        </p:spPr>
      </p:pic>
    </p:spTree>
    <p:extLst>
      <p:ext uri="{BB962C8B-B14F-4D97-AF65-F5344CB8AC3E}">
        <p14:creationId xmlns:p14="http://schemas.microsoft.com/office/powerpoint/2010/main" val="294976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Spectrum</a:t>
            </a:r>
          </a:p>
        </p:txBody>
      </p:sp>
      <p:sp>
        <p:nvSpPr>
          <p:cNvPr id="3" name="Content Placeholder 2"/>
          <p:cNvSpPr>
            <a:spLocks noGrp="1"/>
          </p:cNvSpPr>
          <p:nvPr>
            <p:ph idx="1"/>
          </p:nvPr>
        </p:nvSpPr>
        <p:spPr>
          <a:xfrm>
            <a:off x="1218510" y="1955316"/>
            <a:ext cx="8596668" cy="3880773"/>
          </a:xfrm>
        </p:spPr>
        <p:txBody>
          <a:bodyPr>
            <a:normAutofit/>
          </a:bodyPr>
          <a:lstStyle/>
          <a:p>
            <a:pPr lvl="0"/>
            <a:r>
              <a:rPr lang="en-US" b="1" dirty="0">
                <a:solidFill>
                  <a:srgbClr val="C00000"/>
                </a:solidFill>
              </a:rPr>
              <a:t>Drowning is the #1 cause of accidental death, for all ages, on the Autism Spectrum</a:t>
            </a:r>
          </a:p>
          <a:p>
            <a:r>
              <a:rPr lang="en-US" dirty="0"/>
              <a:t>91 percent of all wandering-related deaths among autistic children were due to accidental drowning, according to the National Autism Association.</a:t>
            </a:r>
          </a:p>
          <a:p>
            <a:r>
              <a:rPr lang="en-US" dirty="0"/>
              <a:t>According to the Autism Spectrum Disorder Foundation (ASDF), “Swimming provides invaluable therapy for children with autism, as well as providing a social outlet for them. Swimming can help an autistic child improve their speech, coordination, social skills, self-esteem, and cognitive processing.”</a:t>
            </a:r>
          </a:p>
        </p:txBody>
      </p:sp>
      <p:pic>
        <p:nvPicPr>
          <p:cNvPr id="4" name="Picture 3"/>
          <p:cNvPicPr>
            <a:picLocks noChangeAspect="1"/>
          </p:cNvPicPr>
          <p:nvPr/>
        </p:nvPicPr>
        <p:blipFill>
          <a:blip r:embed="rId2"/>
          <a:stretch>
            <a:fillRect/>
          </a:stretch>
        </p:blipFill>
        <p:spPr>
          <a:xfrm>
            <a:off x="9910059" y="822881"/>
            <a:ext cx="1072989" cy="914479"/>
          </a:xfrm>
          <a:prstGeom prst="rect">
            <a:avLst/>
          </a:prstGeom>
        </p:spPr>
      </p:pic>
      <p:pic>
        <p:nvPicPr>
          <p:cNvPr id="5" name="Picture 4"/>
          <p:cNvPicPr>
            <a:picLocks noChangeAspect="1"/>
          </p:cNvPicPr>
          <p:nvPr/>
        </p:nvPicPr>
        <p:blipFill>
          <a:blip r:embed="rId3"/>
          <a:stretch>
            <a:fillRect/>
          </a:stretch>
        </p:blipFill>
        <p:spPr>
          <a:xfrm>
            <a:off x="6998775" y="4944427"/>
            <a:ext cx="3377477" cy="1042506"/>
          </a:xfrm>
          <a:prstGeom prst="rect">
            <a:avLst/>
          </a:prstGeom>
        </p:spPr>
      </p:pic>
    </p:spTree>
    <p:extLst>
      <p:ext uri="{BB962C8B-B14F-4D97-AF65-F5344CB8AC3E}">
        <p14:creationId xmlns:p14="http://schemas.microsoft.com/office/powerpoint/2010/main" val="375489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Online Profile</a:t>
            </a:r>
          </a:p>
        </p:txBody>
      </p:sp>
      <p:sp>
        <p:nvSpPr>
          <p:cNvPr id="3" name="Content Placeholder 2"/>
          <p:cNvSpPr>
            <a:spLocks noGrp="1"/>
          </p:cNvSpPr>
          <p:nvPr>
            <p:ph idx="1"/>
          </p:nvPr>
        </p:nvSpPr>
        <p:spPr>
          <a:xfrm>
            <a:off x="1097280" y="2123955"/>
            <a:ext cx="7356255" cy="2941320"/>
          </a:xfrm>
        </p:spPr>
        <p:txBody>
          <a:bodyPr>
            <a:normAutofit/>
          </a:bodyPr>
          <a:lstStyle/>
          <a:p>
            <a:r>
              <a:rPr lang="en-US" dirty="0"/>
              <a:t>Safety Before Skill partners with Arkansas Children's Hospital and the Dennis Developmental Center to provide additional internal coach education regarding special needs, social stories and a questionnaire for parents to communicate effectively with their coach. </a:t>
            </a:r>
          </a:p>
          <a:p>
            <a:r>
              <a:rPr lang="en-US" dirty="0"/>
              <a:t>We offer each parent the opportunity to complete the "Special Needs Swimmer Profile," designed by Clinicians at the ACH Dennis Developmental Center, online.  It is a valuable communication tool between the parent and coach.   </a:t>
            </a:r>
          </a:p>
          <a:p>
            <a:pPr marL="0" indent="0">
              <a:buNone/>
            </a:pPr>
            <a:endParaRPr lang="en-US" dirty="0"/>
          </a:p>
        </p:txBody>
      </p:sp>
      <p:pic>
        <p:nvPicPr>
          <p:cNvPr id="4" name="Picture 3"/>
          <p:cNvPicPr>
            <a:picLocks noChangeAspect="1"/>
          </p:cNvPicPr>
          <p:nvPr/>
        </p:nvPicPr>
        <p:blipFill>
          <a:blip r:embed="rId2"/>
          <a:stretch>
            <a:fillRect/>
          </a:stretch>
        </p:blipFill>
        <p:spPr>
          <a:xfrm>
            <a:off x="9033396" y="2788455"/>
            <a:ext cx="2130074" cy="1013833"/>
          </a:xfrm>
          <a:prstGeom prst="rect">
            <a:avLst/>
          </a:prstGeom>
        </p:spPr>
      </p:pic>
      <p:pic>
        <p:nvPicPr>
          <p:cNvPr id="5" name="Picture 4"/>
          <p:cNvPicPr>
            <a:picLocks noChangeAspect="1"/>
          </p:cNvPicPr>
          <p:nvPr/>
        </p:nvPicPr>
        <p:blipFill>
          <a:blip r:embed="rId3"/>
          <a:stretch>
            <a:fillRect/>
          </a:stretch>
        </p:blipFill>
        <p:spPr>
          <a:xfrm>
            <a:off x="9926231" y="648438"/>
            <a:ext cx="1072989" cy="914479"/>
          </a:xfrm>
          <a:prstGeom prst="rect">
            <a:avLst/>
          </a:prstGeom>
        </p:spPr>
      </p:pic>
    </p:spTree>
    <p:extLst>
      <p:ext uri="{BB962C8B-B14F-4D97-AF65-F5344CB8AC3E}">
        <p14:creationId xmlns:p14="http://schemas.microsoft.com/office/powerpoint/2010/main" val="22488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555447" cy="1450757"/>
          </a:xfrm>
        </p:spPr>
        <p:txBody>
          <a:bodyPr>
            <a:normAutofit/>
          </a:bodyPr>
          <a:lstStyle/>
          <a:p>
            <a:r>
              <a:rPr lang="en-US" dirty="0"/>
              <a:t>Best Practices</a:t>
            </a:r>
          </a:p>
        </p:txBody>
      </p:sp>
      <p:sp>
        <p:nvSpPr>
          <p:cNvPr id="3" name="Content Placeholder 2"/>
          <p:cNvSpPr>
            <a:spLocks noGrp="1"/>
          </p:cNvSpPr>
          <p:nvPr>
            <p:ph idx="1"/>
          </p:nvPr>
        </p:nvSpPr>
        <p:spPr>
          <a:xfrm>
            <a:off x="1249490" y="1991640"/>
            <a:ext cx="5468551" cy="3599316"/>
          </a:xfrm>
        </p:spPr>
        <p:txBody>
          <a:bodyPr>
            <a:normAutofit/>
          </a:bodyPr>
          <a:lstStyle/>
          <a:p>
            <a:r>
              <a:rPr lang="en-US" dirty="0"/>
              <a:t>Safety Before Skill is a proud sponsor of the </a:t>
            </a:r>
            <a:r>
              <a:rPr lang="en-US" b="1" dirty="0"/>
              <a:t>Team Up for Autism Conference </a:t>
            </a:r>
            <a:r>
              <a:rPr lang="en-US" dirty="0"/>
              <a:t>sponsored by Arkansas Children’s Hospital. </a:t>
            </a:r>
          </a:p>
          <a:p>
            <a:r>
              <a:rPr lang="en-US" dirty="0"/>
              <a:t>Our staff attend in order to keep pace with the latest statistics and interventions regarding Autism Spectrum Disorder. </a:t>
            </a:r>
          </a:p>
          <a:p>
            <a:r>
              <a:rPr lang="en-US" dirty="0"/>
              <a:t>Members of our team attend the education sessions, network with other organizations that work with special needs and most importantly, visit with special needs families and clinicians. </a:t>
            </a:r>
          </a:p>
          <a:p>
            <a:endParaRPr lang="en-US" dirty="0"/>
          </a:p>
        </p:txBody>
      </p:sp>
      <p:pic>
        <p:nvPicPr>
          <p:cNvPr id="4" name="Picture 3"/>
          <p:cNvPicPr>
            <a:picLocks noChangeAspect="1"/>
          </p:cNvPicPr>
          <p:nvPr/>
        </p:nvPicPr>
        <p:blipFill>
          <a:blip r:embed="rId2"/>
          <a:stretch>
            <a:fillRect/>
          </a:stretch>
        </p:blipFill>
        <p:spPr>
          <a:xfrm>
            <a:off x="8814397" y="2183031"/>
            <a:ext cx="2246916" cy="3006665"/>
          </a:xfrm>
          <a:prstGeom prst="rect">
            <a:avLst/>
          </a:prstGeom>
        </p:spPr>
      </p:pic>
      <p:pic>
        <p:nvPicPr>
          <p:cNvPr id="5" name="Picture 4"/>
          <p:cNvPicPr>
            <a:picLocks noChangeAspect="1"/>
          </p:cNvPicPr>
          <p:nvPr/>
        </p:nvPicPr>
        <p:blipFill>
          <a:blip r:embed="rId3"/>
          <a:stretch>
            <a:fillRect/>
          </a:stretch>
        </p:blipFill>
        <p:spPr>
          <a:xfrm>
            <a:off x="9814264" y="554741"/>
            <a:ext cx="1072989" cy="914479"/>
          </a:xfrm>
          <a:prstGeom prst="rect">
            <a:avLst/>
          </a:prstGeom>
        </p:spPr>
      </p:pic>
    </p:spTree>
    <p:extLst>
      <p:ext uri="{BB962C8B-B14F-4D97-AF65-F5344CB8AC3E}">
        <p14:creationId xmlns:p14="http://schemas.microsoft.com/office/powerpoint/2010/main" val="133547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Certified</a:t>
            </a:r>
          </a:p>
        </p:txBody>
      </p:sp>
      <p:sp>
        <p:nvSpPr>
          <p:cNvPr id="3" name="Content Placeholder 2"/>
          <p:cNvSpPr>
            <a:spLocks noGrp="1"/>
          </p:cNvSpPr>
          <p:nvPr>
            <p:ph idx="1"/>
          </p:nvPr>
        </p:nvSpPr>
        <p:spPr>
          <a:xfrm>
            <a:off x="1225606" y="2143927"/>
            <a:ext cx="6752325" cy="2291111"/>
          </a:xfrm>
        </p:spPr>
        <p:txBody>
          <a:bodyPr>
            <a:normAutofit/>
          </a:bodyPr>
          <a:lstStyle/>
          <a:p>
            <a:r>
              <a:rPr lang="en-US" dirty="0"/>
              <a:t>Safety Before Skill is a certified Swim Angelfish swim school.  </a:t>
            </a:r>
          </a:p>
          <a:p>
            <a:r>
              <a:rPr lang="en-US" dirty="0"/>
              <a:t>Swim Angelfish is an adaptive swim program that provides training and certifications for special needs and autism swim lessons. </a:t>
            </a:r>
          </a:p>
          <a:p>
            <a:r>
              <a:rPr lang="en-US" dirty="0"/>
              <a:t>The certification consists of 16 hours of classroom study and monthly continuing education.</a:t>
            </a:r>
          </a:p>
        </p:txBody>
      </p:sp>
      <p:pic>
        <p:nvPicPr>
          <p:cNvPr id="4" name="Picture 3"/>
          <p:cNvPicPr>
            <a:picLocks noChangeAspect="1"/>
          </p:cNvPicPr>
          <p:nvPr/>
        </p:nvPicPr>
        <p:blipFill>
          <a:blip r:embed="rId2"/>
          <a:stretch>
            <a:fillRect/>
          </a:stretch>
        </p:blipFill>
        <p:spPr>
          <a:xfrm>
            <a:off x="8541636" y="2535482"/>
            <a:ext cx="2522166" cy="1306663"/>
          </a:xfrm>
          <a:prstGeom prst="rect">
            <a:avLst/>
          </a:prstGeom>
        </p:spPr>
      </p:pic>
      <p:pic>
        <p:nvPicPr>
          <p:cNvPr id="6" name="Picture 5"/>
          <p:cNvPicPr>
            <a:picLocks noChangeAspect="1"/>
          </p:cNvPicPr>
          <p:nvPr/>
        </p:nvPicPr>
        <p:blipFill>
          <a:blip r:embed="rId3"/>
          <a:stretch>
            <a:fillRect/>
          </a:stretch>
        </p:blipFill>
        <p:spPr>
          <a:xfrm>
            <a:off x="10082691" y="665398"/>
            <a:ext cx="1072989" cy="914479"/>
          </a:xfrm>
          <a:prstGeom prst="rect">
            <a:avLst/>
          </a:prstGeom>
        </p:spPr>
      </p:pic>
    </p:spTree>
    <p:extLst>
      <p:ext uri="{BB962C8B-B14F-4D97-AF65-F5344CB8AC3E}">
        <p14:creationId xmlns:p14="http://schemas.microsoft.com/office/powerpoint/2010/main" val="36689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Drowning?</a:t>
            </a:r>
          </a:p>
        </p:txBody>
      </p:sp>
      <p:sp>
        <p:nvSpPr>
          <p:cNvPr id="3" name="Content Placeholder 2"/>
          <p:cNvSpPr>
            <a:spLocks noGrp="1"/>
          </p:cNvSpPr>
          <p:nvPr>
            <p:ph idx="1"/>
          </p:nvPr>
        </p:nvSpPr>
        <p:spPr/>
        <p:txBody>
          <a:bodyPr/>
          <a:lstStyle/>
          <a:p>
            <a:r>
              <a:rPr lang="en-US" dirty="0"/>
              <a:t>World Health Organization: "the process of experiencing respiratory impairment from submersion/immersion in liquid“</a:t>
            </a:r>
          </a:p>
          <a:p>
            <a:r>
              <a:rPr lang="en-US" dirty="0"/>
              <a:t>Fata vs. Non-Fatal Drowning</a:t>
            </a:r>
          </a:p>
          <a:p>
            <a:r>
              <a:rPr lang="en-US" dirty="0"/>
              <a:t>Suffocation leads to fatal drowning</a:t>
            </a:r>
          </a:p>
        </p:txBody>
      </p:sp>
      <p:pic>
        <p:nvPicPr>
          <p:cNvPr id="4" name="Picture 3"/>
          <p:cNvPicPr>
            <a:picLocks noChangeAspect="1"/>
          </p:cNvPicPr>
          <p:nvPr/>
        </p:nvPicPr>
        <p:blipFill>
          <a:blip r:embed="rId2"/>
          <a:stretch>
            <a:fillRect/>
          </a:stretch>
        </p:blipFill>
        <p:spPr>
          <a:xfrm>
            <a:off x="9957604" y="576079"/>
            <a:ext cx="1018120" cy="871804"/>
          </a:xfrm>
          <a:prstGeom prst="rect">
            <a:avLst/>
          </a:prstGeom>
        </p:spPr>
      </p:pic>
    </p:spTree>
    <p:extLst>
      <p:ext uri="{BB962C8B-B14F-4D97-AF65-F5344CB8AC3E}">
        <p14:creationId xmlns:p14="http://schemas.microsoft.com/office/powerpoint/2010/main" val="428485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Starfish Aquatics Institute</a:t>
            </a:r>
          </a:p>
        </p:txBody>
      </p:sp>
      <p:sp>
        <p:nvSpPr>
          <p:cNvPr id="3" name="Content Placeholder 2"/>
          <p:cNvSpPr>
            <a:spLocks noGrp="1"/>
          </p:cNvSpPr>
          <p:nvPr>
            <p:ph idx="1"/>
          </p:nvPr>
        </p:nvSpPr>
        <p:spPr>
          <a:xfrm>
            <a:off x="1297854" y="1935800"/>
            <a:ext cx="6760714" cy="3599316"/>
          </a:xfrm>
        </p:spPr>
        <p:txBody>
          <a:bodyPr>
            <a:normAutofit/>
          </a:bodyPr>
          <a:lstStyle/>
          <a:p>
            <a:r>
              <a:rPr lang="en-US" dirty="0"/>
              <a:t>We are also certified with the internationally recognized Starfish Aquatics Institute Children with Challenges and Adapted Aquatics programs. </a:t>
            </a:r>
          </a:p>
          <a:p>
            <a:r>
              <a:rPr lang="en-US" dirty="0"/>
              <a:t>The </a:t>
            </a:r>
            <a:r>
              <a:rPr lang="en-US" dirty="0">
                <a:solidFill>
                  <a:srgbClr val="00B050"/>
                </a:solidFill>
              </a:rPr>
              <a:t>Children with Challenges </a:t>
            </a:r>
            <a:r>
              <a:rPr lang="en-US" dirty="0"/>
              <a:t>Course was developed as a collaborative effort between the Aquatic Therapy and Rehab Institute (ATRI), USA Swimming, USA Swimming Foundation, and Starfish Aquatics Institute (SAI). </a:t>
            </a:r>
          </a:p>
          <a:p>
            <a:r>
              <a:rPr lang="en-US" dirty="0">
                <a:solidFill>
                  <a:srgbClr val="00B050"/>
                </a:solidFill>
              </a:rPr>
              <a:t>Adaptive Aquatics Certification </a:t>
            </a:r>
            <a:r>
              <a:rPr lang="en-US" dirty="0"/>
              <a:t>covers 21 disabilities</a:t>
            </a:r>
          </a:p>
        </p:txBody>
      </p:sp>
      <p:pic>
        <p:nvPicPr>
          <p:cNvPr id="4" name="Picture 3"/>
          <p:cNvPicPr>
            <a:picLocks noChangeAspect="1"/>
          </p:cNvPicPr>
          <p:nvPr/>
        </p:nvPicPr>
        <p:blipFill>
          <a:blip r:embed="rId2"/>
          <a:stretch>
            <a:fillRect/>
          </a:stretch>
        </p:blipFill>
        <p:spPr>
          <a:xfrm>
            <a:off x="8329834" y="2940727"/>
            <a:ext cx="3323422" cy="794731"/>
          </a:xfrm>
          <a:prstGeom prst="rect">
            <a:avLst/>
          </a:prstGeom>
        </p:spPr>
      </p:pic>
      <p:pic>
        <p:nvPicPr>
          <p:cNvPr id="5" name="Picture 4"/>
          <p:cNvPicPr>
            <a:picLocks noChangeAspect="1"/>
          </p:cNvPicPr>
          <p:nvPr/>
        </p:nvPicPr>
        <p:blipFill>
          <a:blip r:embed="rId3"/>
          <a:stretch>
            <a:fillRect/>
          </a:stretch>
        </p:blipFill>
        <p:spPr>
          <a:xfrm>
            <a:off x="9991545" y="742886"/>
            <a:ext cx="1072989" cy="914479"/>
          </a:xfrm>
          <a:prstGeom prst="rect">
            <a:avLst/>
          </a:prstGeom>
        </p:spPr>
      </p:pic>
    </p:spTree>
    <p:extLst>
      <p:ext uri="{BB962C8B-B14F-4D97-AF65-F5344CB8AC3E}">
        <p14:creationId xmlns:p14="http://schemas.microsoft.com/office/powerpoint/2010/main" val="272877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Before Skill Benchmarks</a:t>
            </a:r>
          </a:p>
        </p:txBody>
      </p:sp>
      <p:sp>
        <p:nvSpPr>
          <p:cNvPr id="3" name="Content Placeholder 2"/>
          <p:cNvSpPr>
            <a:spLocks noGrp="1"/>
          </p:cNvSpPr>
          <p:nvPr>
            <p:ph idx="1"/>
          </p:nvPr>
        </p:nvSpPr>
        <p:spPr>
          <a:xfrm>
            <a:off x="1097280" y="1845734"/>
            <a:ext cx="5806859" cy="4023360"/>
          </a:xfrm>
        </p:spPr>
        <p:txBody>
          <a:bodyPr/>
          <a:lstStyle/>
          <a:p>
            <a:r>
              <a:rPr lang="en-US" dirty="0"/>
              <a:t>We educate parents and students on:</a:t>
            </a:r>
          </a:p>
          <a:p>
            <a:pPr>
              <a:buFont typeface="Arial" panose="020B0604020202020204" pitchFamily="34" charset="0"/>
              <a:buChar char="•"/>
            </a:pPr>
            <a:r>
              <a:rPr lang="en-US" dirty="0"/>
              <a:t> Asking Permission</a:t>
            </a:r>
          </a:p>
          <a:p>
            <a:pPr>
              <a:buFont typeface="Arial" panose="020B0604020202020204" pitchFamily="34" charset="0"/>
              <a:buChar char="•"/>
            </a:pPr>
            <a:r>
              <a:rPr lang="en-US" dirty="0"/>
              <a:t>Touch Supervision</a:t>
            </a:r>
          </a:p>
          <a:p>
            <a:pPr>
              <a:buFont typeface="Arial" panose="020B0604020202020204" pitchFamily="34" charset="0"/>
              <a:buChar char="•"/>
            </a:pPr>
            <a:r>
              <a:rPr lang="en-US" dirty="0"/>
              <a:t> Lifejacket Use</a:t>
            </a:r>
          </a:p>
          <a:p>
            <a:pPr>
              <a:buFont typeface="Arial" panose="020B0604020202020204" pitchFamily="34" charset="0"/>
              <a:buChar char="•"/>
            </a:pPr>
            <a:r>
              <a:rPr lang="en-US" dirty="0"/>
              <a:t> Rescue Skills, Reach and Throw</a:t>
            </a:r>
          </a:p>
          <a:p>
            <a:pPr>
              <a:buFont typeface="Arial" panose="020B0604020202020204" pitchFamily="34" charset="0"/>
              <a:buChar char="•"/>
            </a:pPr>
            <a:r>
              <a:rPr lang="en-US" dirty="0"/>
              <a:t> Reach for the wall</a:t>
            </a:r>
          </a:p>
          <a:p>
            <a:pPr>
              <a:buFont typeface="Arial" panose="020B0604020202020204" pitchFamily="34" charset="0"/>
              <a:buChar char="•"/>
            </a:pPr>
            <a:r>
              <a:rPr lang="en-US" dirty="0"/>
              <a:t> Roll to Float</a:t>
            </a:r>
          </a:p>
          <a:p>
            <a:pPr>
              <a:buFont typeface="Arial" panose="020B0604020202020204" pitchFamily="34" charset="0"/>
              <a:buChar char="•"/>
            </a:pPr>
            <a:r>
              <a:rPr lang="en-US" dirty="0"/>
              <a:t> CPR</a:t>
            </a:r>
          </a:p>
        </p:txBody>
      </p:sp>
      <p:pic>
        <p:nvPicPr>
          <p:cNvPr id="4" name="Picture 3"/>
          <p:cNvPicPr>
            <a:picLocks noChangeAspect="1"/>
          </p:cNvPicPr>
          <p:nvPr/>
        </p:nvPicPr>
        <p:blipFill>
          <a:blip r:embed="rId2"/>
          <a:stretch>
            <a:fillRect/>
          </a:stretch>
        </p:blipFill>
        <p:spPr>
          <a:xfrm>
            <a:off x="6443744" y="2313786"/>
            <a:ext cx="4035902" cy="3438442"/>
          </a:xfrm>
          <a:prstGeom prst="rect">
            <a:avLst/>
          </a:prstGeom>
        </p:spPr>
      </p:pic>
    </p:spTree>
    <p:extLst>
      <p:ext uri="{BB962C8B-B14F-4D97-AF65-F5344CB8AC3E}">
        <p14:creationId xmlns:p14="http://schemas.microsoft.com/office/powerpoint/2010/main" val="296535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Swimming</a:t>
            </a:r>
          </a:p>
        </p:txBody>
      </p:sp>
      <p:sp>
        <p:nvSpPr>
          <p:cNvPr id="3" name="Content Placeholder 2"/>
          <p:cNvSpPr>
            <a:spLocks noGrp="1"/>
          </p:cNvSpPr>
          <p:nvPr>
            <p:ph idx="1"/>
          </p:nvPr>
        </p:nvSpPr>
        <p:spPr>
          <a:xfrm>
            <a:off x="1097280" y="1845734"/>
            <a:ext cx="4800181" cy="4023360"/>
          </a:xfrm>
        </p:spPr>
        <p:txBody>
          <a:bodyPr/>
          <a:lstStyle/>
          <a:p>
            <a:pPr>
              <a:buFont typeface="Wingdings" panose="05000000000000000000" pitchFamily="2" charset="2"/>
              <a:buChar char="Ø"/>
            </a:pPr>
            <a:r>
              <a:rPr lang="en-US" dirty="0"/>
              <a:t> Modifying </a:t>
            </a:r>
          </a:p>
          <a:p>
            <a:pPr lvl="1">
              <a:buFont typeface="Wingdings" panose="05000000000000000000" pitchFamily="2" charset="2"/>
              <a:buChar char="Ø"/>
            </a:pPr>
            <a:r>
              <a:rPr lang="en-US" dirty="0"/>
              <a:t>teaching environment</a:t>
            </a:r>
          </a:p>
          <a:p>
            <a:pPr lvl="1">
              <a:buFont typeface="Wingdings" panose="05000000000000000000" pitchFamily="2" charset="2"/>
              <a:buChar char="Ø"/>
            </a:pPr>
            <a:r>
              <a:rPr lang="en-US" dirty="0"/>
              <a:t>Skills</a:t>
            </a:r>
          </a:p>
          <a:p>
            <a:pPr lvl="1">
              <a:buFont typeface="Wingdings" panose="05000000000000000000" pitchFamily="2" charset="2"/>
              <a:buChar char="Ø"/>
            </a:pPr>
            <a:r>
              <a:rPr lang="en-US" dirty="0"/>
              <a:t>Equipment</a:t>
            </a:r>
          </a:p>
          <a:p>
            <a:pPr lvl="1">
              <a:buFont typeface="Wingdings" panose="05000000000000000000" pitchFamily="2" charset="2"/>
              <a:buChar char="Ø"/>
            </a:pPr>
            <a:r>
              <a:rPr lang="en-US" dirty="0"/>
              <a:t>instructional strategies </a:t>
            </a:r>
          </a:p>
        </p:txBody>
      </p:sp>
      <p:pic>
        <p:nvPicPr>
          <p:cNvPr id="6" name="Picture 5"/>
          <p:cNvPicPr>
            <a:picLocks noChangeAspect="1"/>
          </p:cNvPicPr>
          <p:nvPr/>
        </p:nvPicPr>
        <p:blipFill>
          <a:blip r:embed="rId2"/>
          <a:stretch>
            <a:fillRect/>
          </a:stretch>
        </p:blipFill>
        <p:spPr>
          <a:xfrm>
            <a:off x="9963554" y="822881"/>
            <a:ext cx="1072989" cy="914479"/>
          </a:xfrm>
          <a:prstGeom prst="rect">
            <a:avLst/>
          </a:prstGeom>
        </p:spPr>
      </p:pic>
    </p:spTree>
    <p:extLst>
      <p:ext uri="{BB962C8B-B14F-4D97-AF65-F5344CB8AC3E}">
        <p14:creationId xmlns:p14="http://schemas.microsoft.com/office/powerpoint/2010/main" val="422926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84647" cy="1450757"/>
          </a:xfrm>
        </p:spPr>
        <p:txBody>
          <a:bodyPr/>
          <a:lstStyle/>
          <a:p>
            <a:r>
              <a:rPr lang="en-US" dirty="0"/>
              <a:t>Attention, Balance and Coordination</a:t>
            </a:r>
          </a:p>
        </p:txBody>
      </p:sp>
      <p:sp>
        <p:nvSpPr>
          <p:cNvPr id="3" name="Content Placeholder 2"/>
          <p:cNvSpPr>
            <a:spLocks noGrp="1"/>
          </p:cNvSpPr>
          <p:nvPr>
            <p:ph idx="1"/>
          </p:nvPr>
        </p:nvSpPr>
        <p:spPr>
          <a:xfrm>
            <a:off x="1219024" y="1975005"/>
            <a:ext cx="5247605" cy="3880773"/>
          </a:xfrm>
        </p:spPr>
        <p:txBody>
          <a:bodyPr/>
          <a:lstStyle/>
          <a:p>
            <a:pPr>
              <a:buFont typeface="Arial" panose="020B0604020202020204" pitchFamily="34" charset="0"/>
              <a:buChar char="•"/>
            </a:pPr>
            <a:r>
              <a:rPr lang="en-US" dirty="0"/>
              <a:t> Organize the Central Nervous System</a:t>
            </a:r>
          </a:p>
          <a:p>
            <a:pPr>
              <a:buFont typeface="Arial" panose="020B0604020202020204" pitchFamily="34" charset="0"/>
              <a:buChar char="•"/>
            </a:pPr>
            <a:r>
              <a:rPr lang="en-US" dirty="0"/>
              <a:t> Vestibular System</a:t>
            </a:r>
          </a:p>
          <a:p>
            <a:pPr>
              <a:buFont typeface="Arial" panose="020B0604020202020204" pitchFamily="34" charset="0"/>
              <a:buChar char="•"/>
            </a:pPr>
            <a:r>
              <a:rPr lang="en-US" dirty="0"/>
              <a:t> Hard Input on the wall</a:t>
            </a:r>
          </a:p>
          <a:p>
            <a:pPr>
              <a:buFont typeface="Arial" panose="020B0604020202020204" pitchFamily="34" charset="0"/>
              <a:buChar char="•"/>
            </a:pPr>
            <a:r>
              <a:rPr lang="en-US" dirty="0"/>
              <a:t> Spinning</a:t>
            </a:r>
          </a:p>
          <a:p>
            <a:pPr>
              <a:buFont typeface="Arial" panose="020B0604020202020204" pitchFamily="34" charset="0"/>
              <a:buChar char="•"/>
            </a:pPr>
            <a:r>
              <a:rPr lang="en-US" dirty="0"/>
              <a:t> Drifting and swinging</a:t>
            </a:r>
          </a:p>
          <a:p>
            <a:pPr>
              <a:buFont typeface="Arial" panose="020B0604020202020204" pitchFamily="34" charset="0"/>
              <a:buChar char="•"/>
            </a:pPr>
            <a:r>
              <a:rPr lang="en-US" dirty="0"/>
              <a:t> Up and Down</a:t>
            </a:r>
          </a:p>
        </p:txBody>
      </p:sp>
      <p:pic>
        <p:nvPicPr>
          <p:cNvPr id="4" name="Picture 3"/>
          <p:cNvPicPr>
            <a:picLocks noChangeAspect="1"/>
          </p:cNvPicPr>
          <p:nvPr/>
        </p:nvPicPr>
        <p:blipFill>
          <a:blip r:embed="rId2"/>
          <a:stretch>
            <a:fillRect/>
          </a:stretch>
        </p:blipFill>
        <p:spPr>
          <a:xfrm>
            <a:off x="10252802" y="741497"/>
            <a:ext cx="1072989" cy="914479"/>
          </a:xfrm>
          <a:prstGeom prst="rect">
            <a:avLst/>
          </a:prstGeom>
        </p:spPr>
      </p:pic>
    </p:spTree>
    <p:extLst>
      <p:ext uri="{BB962C8B-B14F-4D97-AF65-F5344CB8AC3E}">
        <p14:creationId xmlns:p14="http://schemas.microsoft.com/office/powerpoint/2010/main" val="363572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Processing</a:t>
            </a:r>
          </a:p>
        </p:txBody>
      </p:sp>
      <p:sp>
        <p:nvSpPr>
          <p:cNvPr id="5" name="Content Placeholder 4"/>
          <p:cNvSpPr>
            <a:spLocks noGrp="1"/>
          </p:cNvSpPr>
          <p:nvPr>
            <p:ph idx="1"/>
          </p:nvPr>
        </p:nvSpPr>
        <p:spPr>
          <a:xfrm>
            <a:off x="1224108" y="1899332"/>
            <a:ext cx="4902372" cy="3880773"/>
          </a:xfrm>
        </p:spPr>
        <p:txBody>
          <a:bodyPr/>
          <a:lstStyle/>
          <a:p>
            <a:r>
              <a:rPr lang="en-US" dirty="0"/>
              <a:t>Organize the central nervous system first</a:t>
            </a:r>
          </a:p>
          <a:p>
            <a:r>
              <a:rPr lang="en-US" dirty="0"/>
              <a:t>Consider Processing Time Loop</a:t>
            </a:r>
          </a:p>
          <a:p>
            <a:r>
              <a:rPr lang="en-US" dirty="0"/>
              <a:t>Short, concise commands</a:t>
            </a:r>
          </a:p>
          <a:p>
            <a:r>
              <a:rPr lang="en-US" dirty="0"/>
              <a:t>Consideration of lights, sounds</a:t>
            </a:r>
          </a:p>
          <a:p>
            <a:r>
              <a:rPr lang="en-US" dirty="0"/>
              <a:t>Social stories</a:t>
            </a:r>
          </a:p>
          <a:p>
            <a:r>
              <a:rPr lang="en-US" dirty="0"/>
              <a:t>Feeling their body in the space - Weights and fins and paddles</a:t>
            </a:r>
          </a:p>
        </p:txBody>
      </p:sp>
      <p:pic>
        <p:nvPicPr>
          <p:cNvPr id="6" name="Picture 5"/>
          <p:cNvPicPr>
            <a:picLocks noChangeAspect="1"/>
          </p:cNvPicPr>
          <p:nvPr/>
        </p:nvPicPr>
        <p:blipFill>
          <a:blip r:embed="rId2"/>
          <a:stretch>
            <a:fillRect/>
          </a:stretch>
        </p:blipFill>
        <p:spPr>
          <a:xfrm>
            <a:off x="7343192" y="2313992"/>
            <a:ext cx="2649896" cy="1643531"/>
          </a:xfrm>
          <a:prstGeom prst="rect">
            <a:avLst/>
          </a:prstGeom>
        </p:spPr>
      </p:pic>
      <p:pic>
        <p:nvPicPr>
          <p:cNvPr id="7" name="Picture 6"/>
          <p:cNvPicPr>
            <a:picLocks noChangeAspect="1"/>
          </p:cNvPicPr>
          <p:nvPr/>
        </p:nvPicPr>
        <p:blipFill>
          <a:blip r:embed="rId3"/>
          <a:stretch>
            <a:fillRect/>
          </a:stretch>
        </p:blipFill>
        <p:spPr>
          <a:xfrm>
            <a:off x="9993088" y="653958"/>
            <a:ext cx="1072989" cy="914479"/>
          </a:xfrm>
          <a:prstGeom prst="rect">
            <a:avLst/>
          </a:prstGeom>
        </p:spPr>
      </p:pic>
    </p:spTree>
    <p:extLst>
      <p:ext uri="{BB962C8B-B14F-4D97-AF65-F5344CB8AC3E}">
        <p14:creationId xmlns:p14="http://schemas.microsoft.com/office/powerpoint/2010/main" val="89054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a:t>
            </a:r>
          </a:p>
        </p:txBody>
      </p:sp>
      <p:sp>
        <p:nvSpPr>
          <p:cNvPr id="3" name="Content Placeholder 2"/>
          <p:cNvSpPr>
            <a:spLocks noGrp="1"/>
          </p:cNvSpPr>
          <p:nvPr>
            <p:ph idx="1"/>
          </p:nvPr>
        </p:nvSpPr>
        <p:spPr>
          <a:xfrm>
            <a:off x="1321147" y="2188582"/>
            <a:ext cx="4445172" cy="2000864"/>
          </a:xfrm>
        </p:spPr>
        <p:txBody>
          <a:bodyPr/>
          <a:lstStyle/>
          <a:p>
            <a:r>
              <a:rPr lang="en-US" dirty="0"/>
              <a:t>Use of photo cards</a:t>
            </a:r>
          </a:p>
          <a:p>
            <a:r>
              <a:rPr lang="en-US" dirty="0"/>
              <a:t>Sign language</a:t>
            </a:r>
          </a:p>
          <a:p>
            <a:r>
              <a:rPr lang="en-US" dirty="0"/>
              <a:t>Visual cues and representations</a:t>
            </a:r>
          </a:p>
          <a:p>
            <a:r>
              <a:rPr lang="en-US" dirty="0"/>
              <a:t>Ritual and routine</a:t>
            </a:r>
          </a:p>
        </p:txBody>
      </p:sp>
      <p:pic>
        <p:nvPicPr>
          <p:cNvPr id="4" name="Picture 3"/>
          <p:cNvPicPr>
            <a:picLocks noChangeAspect="1"/>
          </p:cNvPicPr>
          <p:nvPr/>
        </p:nvPicPr>
        <p:blipFill>
          <a:blip r:embed="rId2"/>
          <a:stretch>
            <a:fillRect/>
          </a:stretch>
        </p:blipFill>
        <p:spPr>
          <a:xfrm>
            <a:off x="7532871" y="2414967"/>
            <a:ext cx="2444708" cy="2438611"/>
          </a:xfrm>
          <a:prstGeom prst="rect">
            <a:avLst/>
          </a:prstGeom>
        </p:spPr>
      </p:pic>
      <p:pic>
        <p:nvPicPr>
          <p:cNvPr id="5" name="Picture 4"/>
          <p:cNvPicPr>
            <a:picLocks noChangeAspect="1"/>
          </p:cNvPicPr>
          <p:nvPr/>
        </p:nvPicPr>
        <p:blipFill>
          <a:blip r:embed="rId3"/>
          <a:stretch>
            <a:fillRect/>
          </a:stretch>
        </p:blipFill>
        <p:spPr>
          <a:xfrm>
            <a:off x="10082691" y="704445"/>
            <a:ext cx="1072989" cy="914479"/>
          </a:xfrm>
          <a:prstGeom prst="rect">
            <a:avLst/>
          </a:prstGeom>
        </p:spPr>
      </p:pic>
    </p:spTree>
    <p:extLst>
      <p:ext uri="{BB962C8B-B14F-4D97-AF65-F5344CB8AC3E}">
        <p14:creationId xmlns:p14="http://schemas.microsoft.com/office/powerpoint/2010/main" val="4012936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53678" y="4254716"/>
            <a:ext cx="1345571" cy="1345571"/>
          </a:xfrm>
          <a:prstGeom prst="rect">
            <a:avLst/>
          </a:prstGeom>
        </p:spPr>
      </p:pic>
      <p:sp>
        <p:nvSpPr>
          <p:cNvPr id="2" name="Title 1"/>
          <p:cNvSpPr>
            <a:spLocks noGrp="1"/>
          </p:cNvSpPr>
          <p:nvPr>
            <p:ph type="title"/>
          </p:nvPr>
        </p:nvSpPr>
        <p:spPr/>
        <p:txBody>
          <a:bodyPr/>
          <a:lstStyle/>
          <a:p>
            <a:r>
              <a:rPr lang="en-US" dirty="0"/>
              <a:t>Special Olympics</a:t>
            </a:r>
          </a:p>
        </p:txBody>
      </p:sp>
      <p:sp>
        <p:nvSpPr>
          <p:cNvPr id="3" name="Content Placeholder 2"/>
          <p:cNvSpPr>
            <a:spLocks noGrp="1"/>
          </p:cNvSpPr>
          <p:nvPr>
            <p:ph idx="1"/>
          </p:nvPr>
        </p:nvSpPr>
        <p:spPr>
          <a:xfrm>
            <a:off x="1202836" y="2075615"/>
            <a:ext cx="6701991" cy="1973870"/>
          </a:xfrm>
        </p:spPr>
        <p:txBody>
          <a:bodyPr>
            <a:normAutofit/>
          </a:bodyPr>
          <a:lstStyle/>
          <a:p>
            <a:r>
              <a:rPr lang="en-US" dirty="0"/>
              <a:t>Safety Before Skill is a proud sponsor and supporter of the Special Olympics of Arkansas </a:t>
            </a:r>
          </a:p>
          <a:p>
            <a:r>
              <a:rPr lang="en-US" dirty="0"/>
              <a:t>Our own Coach Casey Brown, with a Master’s Degree in Special Education, coaches our Special Olympic team, The Water Dragons! We share our pool with them and our coaches volunteer as instructors as part of their training. </a:t>
            </a:r>
          </a:p>
          <a:p>
            <a:endParaRPr lang="en-US" dirty="0"/>
          </a:p>
        </p:txBody>
      </p:sp>
      <p:pic>
        <p:nvPicPr>
          <p:cNvPr id="4" name="Picture 3"/>
          <p:cNvPicPr>
            <a:picLocks noChangeAspect="1"/>
          </p:cNvPicPr>
          <p:nvPr/>
        </p:nvPicPr>
        <p:blipFill>
          <a:blip r:embed="rId3"/>
          <a:stretch>
            <a:fillRect/>
          </a:stretch>
        </p:blipFill>
        <p:spPr>
          <a:xfrm>
            <a:off x="2086947" y="4254716"/>
            <a:ext cx="4168655" cy="1591876"/>
          </a:xfrm>
          <a:prstGeom prst="rect">
            <a:avLst/>
          </a:prstGeom>
        </p:spPr>
      </p:pic>
      <p:pic>
        <p:nvPicPr>
          <p:cNvPr id="6" name="Picture 5"/>
          <p:cNvPicPr>
            <a:picLocks noChangeAspect="1"/>
          </p:cNvPicPr>
          <p:nvPr/>
        </p:nvPicPr>
        <p:blipFill>
          <a:blip r:embed="rId4"/>
          <a:stretch>
            <a:fillRect/>
          </a:stretch>
        </p:blipFill>
        <p:spPr>
          <a:xfrm>
            <a:off x="9832926" y="665398"/>
            <a:ext cx="1072989" cy="914479"/>
          </a:xfrm>
          <a:prstGeom prst="rect">
            <a:avLst/>
          </a:prstGeom>
        </p:spPr>
      </p:pic>
    </p:spTree>
    <p:extLst>
      <p:ext uri="{BB962C8B-B14F-4D97-AF65-F5344CB8AC3E}">
        <p14:creationId xmlns:p14="http://schemas.microsoft.com/office/powerpoint/2010/main" val="2525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a:t> Remember that Drowning is Swift and Silent</a:t>
            </a:r>
          </a:p>
          <a:p>
            <a:pPr>
              <a:buFont typeface="Arial" panose="020B0604020202020204" pitchFamily="34" charset="0"/>
              <a:buChar char="•"/>
            </a:pPr>
            <a:r>
              <a:rPr lang="en-US" dirty="0"/>
              <a:t> Never Swim Alone</a:t>
            </a:r>
          </a:p>
          <a:p>
            <a:pPr>
              <a:buFont typeface="Arial" panose="020B0604020202020204" pitchFamily="34" charset="0"/>
              <a:buChar char="•"/>
            </a:pPr>
            <a:r>
              <a:rPr lang="en-US" dirty="0"/>
              <a:t> Assign a water watcher/ Touch Supervision</a:t>
            </a:r>
          </a:p>
          <a:p>
            <a:pPr>
              <a:buFont typeface="Arial" panose="020B0604020202020204" pitchFamily="34" charset="0"/>
              <a:buChar char="•"/>
            </a:pPr>
            <a:r>
              <a:rPr lang="en-US" dirty="0"/>
              <a:t> Teach Them to Ask permission – Pool Please?</a:t>
            </a:r>
          </a:p>
          <a:p>
            <a:pPr>
              <a:buFont typeface="Arial" panose="020B0604020202020204" pitchFamily="34" charset="0"/>
              <a:buChar char="•"/>
            </a:pPr>
            <a:r>
              <a:rPr lang="en-US" dirty="0"/>
              <a:t> Always wear a lifejacket in or near the water</a:t>
            </a:r>
          </a:p>
          <a:p>
            <a:pPr>
              <a:buFont typeface="Arial" panose="020B0604020202020204" pitchFamily="34" charset="0"/>
              <a:buChar char="•"/>
            </a:pPr>
            <a:r>
              <a:rPr lang="en-US" dirty="0"/>
              <a:t> Take swim lessons</a:t>
            </a:r>
          </a:p>
          <a:p>
            <a:pPr>
              <a:buFont typeface="Arial" panose="020B0604020202020204" pitchFamily="34" charset="0"/>
              <a:buChar char="•"/>
            </a:pPr>
            <a:r>
              <a:rPr lang="en-US" dirty="0"/>
              <a:t> Learn CPR</a:t>
            </a:r>
          </a:p>
          <a:p>
            <a:pPr>
              <a:buFont typeface="Arial" panose="020B0604020202020204" pitchFamily="34" charset="0"/>
              <a:buChar char="•"/>
            </a:pPr>
            <a:r>
              <a:rPr lang="en-US" dirty="0"/>
              <a:t> Place barriers: fences, locks and alarms</a:t>
            </a:r>
          </a:p>
          <a:p>
            <a:pPr>
              <a:buFont typeface="Arial" panose="020B0604020202020204" pitchFamily="34" charset="0"/>
              <a:buChar char="•"/>
            </a:pPr>
            <a:r>
              <a:rPr lang="en-US" dirty="0"/>
              <a:t> Do not leave toys around the water</a:t>
            </a:r>
          </a:p>
          <a:p>
            <a:pPr>
              <a:buFont typeface="Arial" panose="020B0604020202020204" pitchFamily="34" charset="0"/>
              <a:buChar char="•"/>
            </a:pPr>
            <a:r>
              <a:rPr lang="en-US" dirty="0"/>
              <a:t> Educate caregivers</a:t>
            </a:r>
          </a:p>
        </p:txBody>
      </p:sp>
      <p:pic>
        <p:nvPicPr>
          <p:cNvPr id="4" name="Picture 3"/>
          <p:cNvPicPr>
            <a:picLocks noChangeAspect="1"/>
          </p:cNvPicPr>
          <p:nvPr/>
        </p:nvPicPr>
        <p:blipFill>
          <a:blip r:embed="rId2"/>
          <a:stretch>
            <a:fillRect/>
          </a:stretch>
        </p:blipFill>
        <p:spPr>
          <a:xfrm>
            <a:off x="9888909" y="639107"/>
            <a:ext cx="1072989" cy="914479"/>
          </a:xfrm>
          <a:prstGeom prst="rect">
            <a:avLst/>
          </a:prstGeom>
        </p:spPr>
      </p:pic>
      <p:sp>
        <p:nvSpPr>
          <p:cNvPr id="5" name="Rectangle 4"/>
          <p:cNvSpPr/>
          <p:nvPr/>
        </p:nvSpPr>
        <p:spPr>
          <a:xfrm>
            <a:off x="933601" y="5869094"/>
            <a:ext cx="3087705" cy="538609"/>
          </a:xfrm>
          <a:prstGeom prst="rect">
            <a:avLst/>
          </a:prstGeom>
        </p:spPr>
        <p:txBody>
          <a:bodyPr wrap="none">
            <a:spAutoFit/>
          </a:bodyPr>
          <a:lstStyle/>
          <a:p>
            <a:r>
              <a:rPr lang="en-US" sz="1100" dirty="0">
                <a:hlinkClick r:id="rId3"/>
              </a:rPr>
              <a:t>https://www.youtube.com/watch?v=PxJZLAacUOY</a:t>
            </a:r>
            <a:endParaRPr lang="en-US" sz="1100" dirty="0"/>
          </a:p>
          <a:p>
            <a:endParaRPr lang="en-US" dirty="0"/>
          </a:p>
        </p:txBody>
      </p:sp>
    </p:spTree>
    <p:extLst>
      <p:ext uri="{BB962C8B-B14F-4D97-AF65-F5344CB8AC3E}">
        <p14:creationId xmlns:p14="http://schemas.microsoft.com/office/powerpoint/2010/main" val="14215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Safety Before Skill:					</a:t>
            </a:r>
            <a:r>
              <a:rPr lang="en-US" dirty="0">
                <a:hlinkClick r:id="rId2"/>
              </a:rPr>
              <a:t>www.safetybeforeskill.com</a:t>
            </a:r>
            <a:endParaRPr lang="en-US" dirty="0"/>
          </a:p>
          <a:p>
            <a:r>
              <a:rPr lang="en-US" dirty="0"/>
              <a:t>Centers for Disease Control:				</a:t>
            </a:r>
            <a:r>
              <a:rPr lang="en-US" dirty="0">
                <a:hlinkClick r:id="rId3"/>
              </a:rPr>
              <a:t>https://www.poolsafely.gov/</a:t>
            </a:r>
            <a:endParaRPr lang="en-US" dirty="0"/>
          </a:p>
          <a:p>
            <a:r>
              <a:rPr lang="en-US" dirty="0"/>
              <a:t>National Drowning Prevention Alliance:			</a:t>
            </a:r>
            <a:r>
              <a:rPr lang="en-US" dirty="0">
                <a:hlinkClick r:id="rId4"/>
              </a:rPr>
              <a:t>https://ndpa.org/</a:t>
            </a:r>
            <a:endParaRPr lang="en-US" dirty="0"/>
          </a:p>
          <a:p>
            <a:endParaRPr lang="en-US" dirty="0"/>
          </a:p>
        </p:txBody>
      </p:sp>
    </p:spTree>
    <p:extLst>
      <p:ext uri="{BB962C8B-B14F-4D97-AF65-F5344CB8AC3E}">
        <p14:creationId xmlns:p14="http://schemas.microsoft.com/office/powerpoint/2010/main" val="144557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does it take?</a:t>
            </a:r>
          </a:p>
        </p:txBody>
      </p:sp>
      <p:sp>
        <p:nvSpPr>
          <p:cNvPr id="3" name="Content Placeholder 2"/>
          <p:cNvSpPr>
            <a:spLocks noGrp="1"/>
          </p:cNvSpPr>
          <p:nvPr>
            <p:ph idx="1"/>
          </p:nvPr>
        </p:nvSpPr>
        <p:spPr/>
        <p:txBody>
          <a:bodyPr/>
          <a:lstStyle/>
          <a:p>
            <a:pPr marL="0" indent="0">
              <a:buNone/>
            </a:pPr>
            <a:r>
              <a:rPr lang="en-US" dirty="0"/>
              <a:t>IN THE TIME IT TAKES TO...</a:t>
            </a:r>
          </a:p>
          <a:p>
            <a:r>
              <a:rPr lang="en-US" dirty="0"/>
              <a:t>• Cross a room for a towel (10 seconds), a child in a bathtub can be submerged.</a:t>
            </a:r>
          </a:p>
          <a:p>
            <a:r>
              <a:rPr lang="en-US" dirty="0"/>
              <a:t>• Answer the phone (2 minutes), a child can lose consciousness.</a:t>
            </a:r>
          </a:p>
          <a:p>
            <a:r>
              <a:rPr lang="en-US" dirty="0"/>
              <a:t>• Sign for a package at the front door (4-6 minutes), a child submerged in a tub or pool can sustain permanent brain damage</a:t>
            </a:r>
          </a:p>
        </p:txBody>
      </p:sp>
      <p:pic>
        <p:nvPicPr>
          <p:cNvPr id="4" name="Picture 3"/>
          <p:cNvPicPr>
            <a:picLocks noChangeAspect="1"/>
          </p:cNvPicPr>
          <p:nvPr/>
        </p:nvPicPr>
        <p:blipFill>
          <a:blip r:embed="rId2"/>
          <a:stretch>
            <a:fillRect/>
          </a:stretch>
        </p:blipFill>
        <p:spPr>
          <a:xfrm>
            <a:off x="10137560" y="644181"/>
            <a:ext cx="1018120" cy="871804"/>
          </a:xfrm>
          <a:prstGeom prst="rect">
            <a:avLst/>
          </a:prstGeom>
        </p:spPr>
      </p:pic>
    </p:spTree>
    <p:extLst>
      <p:ext uri="{BB962C8B-B14F-4D97-AF65-F5344CB8AC3E}">
        <p14:creationId xmlns:p14="http://schemas.microsoft.com/office/powerpoint/2010/main" val="223872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Dry Drowning?</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 Dr. Mary Aitken, Arkansas Children’s Hospital</a:t>
            </a:r>
          </a:p>
          <a:p>
            <a:pPr>
              <a:buFont typeface="Arial" panose="020B0604020202020204" pitchFamily="34" charset="0"/>
              <a:buChar char="•"/>
            </a:pPr>
            <a:r>
              <a:rPr lang="en-US" dirty="0"/>
              <a:t> Not a well-accepted medical term. In fact, the World Congress on Drowning, an international advisory body, discourages the use of the term. </a:t>
            </a:r>
          </a:p>
          <a:p>
            <a:pPr>
              <a:buFont typeface="Arial" panose="020B0604020202020204" pitchFamily="34" charset="0"/>
              <a:buChar char="•"/>
            </a:pPr>
            <a:r>
              <a:rPr lang="en-US" dirty="0"/>
              <a:t> In many cases, people who are rescued by lifeguards recover quickly, but those with symptoms like respiratory distress, cough, and/or vomiting will require evaluation and emergency department care. </a:t>
            </a:r>
          </a:p>
          <a:p>
            <a:pPr>
              <a:buFont typeface="Arial" panose="020B0604020202020204" pitchFamily="34" charset="0"/>
              <a:buChar char="•"/>
            </a:pPr>
            <a:r>
              <a:rPr lang="en-US" dirty="0"/>
              <a:t> Parents should always get medical evaluation if they are worried, but should know that most symptoms develop immediately, and that the frightening cases shared in the media are rare cases where symptoms develop 4-6 hours after the event. </a:t>
            </a:r>
          </a:p>
          <a:p>
            <a:pPr>
              <a:buFont typeface="Arial" panose="020B0604020202020204" pitchFamily="34" charset="0"/>
              <a:buChar char="•"/>
            </a:pPr>
            <a:r>
              <a:rPr lang="en-US" dirty="0"/>
              <a:t> In these cases, the children show symptoms that indicate that there is a problem. Any child that has persistent or worsening cough, fast breathing, vomiting, fever, or changes in mental status after being submerged in water should be taken to the nearest emergency room for immediate evaluation.</a:t>
            </a:r>
          </a:p>
        </p:txBody>
      </p:sp>
      <p:pic>
        <p:nvPicPr>
          <p:cNvPr id="5" name="Picture 4"/>
          <p:cNvPicPr>
            <a:picLocks noChangeAspect="1"/>
          </p:cNvPicPr>
          <p:nvPr/>
        </p:nvPicPr>
        <p:blipFill>
          <a:blip r:embed="rId2"/>
          <a:stretch>
            <a:fillRect/>
          </a:stretch>
        </p:blipFill>
        <p:spPr>
          <a:xfrm>
            <a:off x="9924048" y="761627"/>
            <a:ext cx="1018120" cy="871804"/>
          </a:xfrm>
          <a:prstGeom prst="rect">
            <a:avLst/>
          </a:prstGeom>
        </p:spPr>
      </p:pic>
    </p:spTree>
    <p:extLst>
      <p:ext uri="{BB962C8B-B14F-4D97-AF65-F5344CB8AC3E}">
        <p14:creationId xmlns:p14="http://schemas.microsoft.com/office/powerpoint/2010/main" val="135788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Currents</a:t>
            </a:r>
          </a:p>
        </p:txBody>
      </p:sp>
      <p:sp>
        <p:nvSpPr>
          <p:cNvPr id="3" name="Content Placeholder 2"/>
          <p:cNvSpPr>
            <a:spLocks noGrp="1"/>
          </p:cNvSpPr>
          <p:nvPr>
            <p:ph idx="1"/>
          </p:nvPr>
        </p:nvSpPr>
        <p:spPr>
          <a:xfrm>
            <a:off x="1097280" y="1845734"/>
            <a:ext cx="6083696" cy="4023360"/>
          </a:xfrm>
        </p:spPr>
        <p:txBody>
          <a:bodyPr>
            <a:normAutofit/>
          </a:bodyPr>
          <a:lstStyle/>
          <a:p>
            <a:pPr>
              <a:buFont typeface="Arial" panose="020B0604020202020204" pitchFamily="34" charset="0"/>
              <a:buChar char="•"/>
            </a:pPr>
            <a:r>
              <a:rPr lang="en-US" dirty="0"/>
              <a:t> Rip current speeds are typically 1-2 feet per second</a:t>
            </a:r>
          </a:p>
          <a:p>
            <a:pPr>
              <a:buFont typeface="Arial" panose="020B0604020202020204" pitchFamily="34" charset="0"/>
              <a:buChar char="•"/>
            </a:pPr>
            <a:r>
              <a:rPr lang="en-US" dirty="0"/>
              <a:t> Can sweep even the strongest swimmer out to sea </a:t>
            </a:r>
          </a:p>
          <a:p>
            <a:pPr>
              <a:buFont typeface="Arial" panose="020B0604020202020204" pitchFamily="34" charset="0"/>
              <a:buChar char="•"/>
            </a:pPr>
            <a:r>
              <a:rPr lang="en-US" dirty="0"/>
              <a:t> Over 100 drownings due to rip currents occur every year in the United States</a:t>
            </a:r>
          </a:p>
          <a:p>
            <a:pPr>
              <a:buFont typeface="Arial" panose="020B0604020202020204" pitchFamily="34" charset="0"/>
              <a:buChar char="•"/>
            </a:pPr>
            <a:r>
              <a:rPr lang="en-US" dirty="0"/>
              <a:t> More than 80% of water rescues on surf beaches are due to rip currents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sz="1100" dirty="0">
                <a:hlinkClick r:id="rId2"/>
              </a:rPr>
              <a:t>https://www.washingtonpost.com/news/capital-weather-gang/wp/2018/04/30/after-tragedy-at-the-outer-banks-here-are-3-ways-to-stay-safe-at-the-beach/?noredirect=on&amp;utm_term=.ecd0dd2bf89f</a:t>
            </a:r>
            <a:endParaRPr lang="en-US" sz="1100" dirty="0"/>
          </a:p>
          <a:p>
            <a:pPr>
              <a:buFont typeface="Arial" panose="020B0604020202020204" pitchFamily="34" charset="0"/>
              <a:buChar char="•"/>
            </a:pPr>
            <a:r>
              <a:rPr lang="en-US" sz="1000" dirty="0">
                <a:hlinkClick r:id="rId3"/>
              </a:rPr>
              <a:t>https://www.youtube.com/watch?v=viKb5Ny4OWk</a:t>
            </a:r>
            <a:endParaRPr lang="en-US" sz="1000" dirty="0"/>
          </a:p>
          <a:p>
            <a:pPr>
              <a:buFont typeface="Arial" panose="020B0604020202020204" pitchFamily="34" charset="0"/>
              <a:buChar char="•"/>
            </a:pPr>
            <a:endParaRPr lang="en-US" dirty="0"/>
          </a:p>
        </p:txBody>
      </p:sp>
      <p:pic>
        <p:nvPicPr>
          <p:cNvPr id="4" name="Picture 3"/>
          <p:cNvPicPr>
            <a:picLocks noChangeAspect="1"/>
          </p:cNvPicPr>
          <p:nvPr/>
        </p:nvPicPr>
        <p:blipFill>
          <a:blip r:embed="rId4"/>
          <a:stretch>
            <a:fillRect/>
          </a:stretch>
        </p:blipFill>
        <p:spPr>
          <a:xfrm>
            <a:off x="7442635" y="2165704"/>
            <a:ext cx="3713045" cy="2070736"/>
          </a:xfrm>
          <a:prstGeom prst="rect">
            <a:avLst/>
          </a:prstGeom>
        </p:spPr>
      </p:pic>
    </p:spTree>
    <p:extLst>
      <p:ext uri="{BB962C8B-B14F-4D97-AF65-F5344CB8AC3E}">
        <p14:creationId xmlns:p14="http://schemas.microsoft.com/office/powerpoint/2010/main" val="372604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 Preventable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No Silver Bullet</a:t>
            </a:r>
          </a:p>
          <a:p>
            <a:pPr>
              <a:buFont typeface="Arial" panose="020B0604020202020204" pitchFamily="34" charset="0"/>
              <a:buChar char="•"/>
            </a:pPr>
            <a:r>
              <a:rPr lang="en-US" b="1" dirty="0"/>
              <a:t>Layers</a:t>
            </a:r>
            <a:r>
              <a:rPr lang="en-US" dirty="0"/>
              <a:t> of Protection</a:t>
            </a:r>
          </a:p>
          <a:p>
            <a:pPr>
              <a:buFont typeface="Arial" panose="020B0604020202020204" pitchFamily="34" charset="0"/>
              <a:buChar char="•"/>
            </a:pPr>
            <a:r>
              <a:rPr lang="en-US" dirty="0"/>
              <a:t>The Safer 3</a:t>
            </a:r>
          </a:p>
          <a:p>
            <a:pPr lvl="1">
              <a:buFont typeface="Arial" panose="020B0604020202020204" pitchFamily="34" charset="0"/>
              <a:buChar char="•"/>
            </a:pPr>
            <a:r>
              <a:rPr lang="en-US" dirty="0"/>
              <a:t>Safer Water</a:t>
            </a:r>
          </a:p>
          <a:p>
            <a:pPr lvl="1">
              <a:buFont typeface="Arial" panose="020B0604020202020204" pitchFamily="34" charset="0"/>
              <a:buChar char="•"/>
            </a:pPr>
            <a:r>
              <a:rPr lang="en-US" dirty="0"/>
              <a:t>Safer People</a:t>
            </a:r>
          </a:p>
          <a:p>
            <a:pPr lvl="1">
              <a:buFont typeface="Arial" panose="020B0604020202020204" pitchFamily="34" charset="0"/>
              <a:buChar char="•"/>
            </a:pPr>
            <a:r>
              <a:rPr lang="en-US" dirty="0"/>
              <a:t>Safer Response</a:t>
            </a:r>
          </a:p>
        </p:txBody>
      </p:sp>
      <p:pic>
        <p:nvPicPr>
          <p:cNvPr id="4" name="Picture 3"/>
          <p:cNvPicPr>
            <a:picLocks noChangeAspect="1"/>
          </p:cNvPicPr>
          <p:nvPr/>
        </p:nvPicPr>
        <p:blipFill>
          <a:blip r:embed="rId2"/>
          <a:stretch>
            <a:fillRect/>
          </a:stretch>
        </p:blipFill>
        <p:spPr>
          <a:xfrm>
            <a:off x="5302891" y="2031183"/>
            <a:ext cx="4059224" cy="4059224"/>
          </a:xfrm>
          <a:prstGeom prst="rect">
            <a:avLst/>
          </a:prstGeom>
        </p:spPr>
      </p:pic>
    </p:spTree>
    <p:extLst>
      <p:ext uri="{BB962C8B-B14F-4D97-AF65-F5344CB8AC3E}">
        <p14:creationId xmlns:p14="http://schemas.microsoft.com/office/powerpoint/2010/main" val="188930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Adults: Never Swim Alone</a:t>
            </a:r>
          </a:p>
        </p:txBody>
      </p:sp>
      <p:sp>
        <p:nvSpPr>
          <p:cNvPr id="5" name="Content Placeholder 4"/>
          <p:cNvSpPr>
            <a:spLocks noGrp="1"/>
          </p:cNvSpPr>
          <p:nvPr>
            <p:ph idx="1"/>
          </p:nvPr>
        </p:nvSpPr>
        <p:spPr>
          <a:xfrm>
            <a:off x="5929338" y="1870901"/>
            <a:ext cx="5286742" cy="2147426"/>
          </a:xfrm>
        </p:spPr>
        <p:txBody>
          <a:bodyPr/>
          <a:lstStyle/>
          <a:p>
            <a:pPr>
              <a:buFont typeface="Arial" panose="020B0604020202020204" pitchFamily="34" charset="0"/>
              <a:buChar char="•"/>
            </a:pPr>
            <a:r>
              <a:rPr lang="en-US" dirty="0"/>
              <a:t>4 out of 5 drownings are ages 15 and older (80%)</a:t>
            </a:r>
          </a:p>
          <a:p>
            <a:pPr>
              <a:buFont typeface="Arial" panose="020B0604020202020204" pitchFamily="34" charset="0"/>
              <a:buChar char="•"/>
            </a:pPr>
            <a:r>
              <a:rPr lang="en-US" dirty="0"/>
              <a:t>Lack of swimming skills</a:t>
            </a:r>
          </a:p>
          <a:p>
            <a:pPr>
              <a:buFont typeface="Arial" panose="020B0604020202020204" pitchFamily="34" charset="0"/>
              <a:buChar char="•"/>
            </a:pPr>
            <a:r>
              <a:rPr lang="en-US" dirty="0"/>
              <a:t>Alcohol</a:t>
            </a:r>
          </a:p>
          <a:p>
            <a:pPr>
              <a:buFont typeface="Arial" panose="020B0604020202020204" pitchFamily="34" charset="0"/>
              <a:buChar char="•"/>
            </a:pPr>
            <a:r>
              <a:rPr lang="en-US" dirty="0"/>
              <a:t>Dangerous activities</a:t>
            </a:r>
          </a:p>
          <a:p>
            <a:endParaRPr lang="en-US" dirty="0"/>
          </a:p>
        </p:txBody>
      </p:sp>
      <p:pic>
        <p:nvPicPr>
          <p:cNvPr id="7" name="Picture 6"/>
          <p:cNvPicPr>
            <a:picLocks noChangeAspect="1"/>
          </p:cNvPicPr>
          <p:nvPr/>
        </p:nvPicPr>
        <p:blipFill>
          <a:blip r:embed="rId2"/>
          <a:stretch>
            <a:fillRect/>
          </a:stretch>
        </p:blipFill>
        <p:spPr>
          <a:xfrm>
            <a:off x="1700212" y="1991475"/>
            <a:ext cx="3305175" cy="3295650"/>
          </a:xfrm>
          <a:prstGeom prst="rect">
            <a:avLst/>
          </a:prstGeom>
        </p:spPr>
      </p:pic>
      <p:pic>
        <p:nvPicPr>
          <p:cNvPr id="8" name="Picture 7"/>
          <p:cNvPicPr>
            <a:picLocks noChangeAspect="1"/>
          </p:cNvPicPr>
          <p:nvPr/>
        </p:nvPicPr>
        <p:blipFill>
          <a:blip r:embed="rId3"/>
          <a:stretch>
            <a:fillRect/>
          </a:stretch>
        </p:blipFill>
        <p:spPr>
          <a:xfrm>
            <a:off x="9921736" y="673177"/>
            <a:ext cx="1072989" cy="914479"/>
          </a:xfrm>
          <a:prstGeom prst="rect">
            <a:avLst/>
          </a:prstGeom>
        </p:spPr>
      </p:pic>
    </p:spTree>
    <p:extLst>
      <p:ext uri="{BB962C8B-B14F-4D97-AF65-F5344CB8AC3E}">
        <p14:creationId xmlns:p14="http://schemas.microsoft.com/office/powerpoint/2010/main" val="248358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303359" cy="1450757"/>
          </a:xfrm>
        </p:spPr>
        <p:txBody>
          <a:bodyPr/>
          <a:lstStyle/>
          <a:p>
            <a:r>
              <a:rPr lang="en-US" dirty="0"/>
              <a:t>We are missing an important conversation</a:t>
            </a:r>
          </a:p>
        </p:txBody>
      </p:sp>
      <p:sp>
        <p:nvSpPr>
          <p:cNvPr id="3" name="Content Placeholder 2"/>
          <p:cNvSpPr>
            <a:spLocks noGrp="1"/>
          </p:cNvSpPr>
          <p:nvPr>
            <p:ph idx="1"/>
          </p:nvPr>
        </p:nvSpPr>
        <p:spPr>
          <a:xfrm>
            <a:off x="1097280" y="1845734"/>
            <a:ext cx="4836989" cy="4023360"/>
          </a:xfrm>
        </p:spPr>
        <p:txBody>
          <a:bodyPr>
            <a:normAutofit/>
          </a:bodyPr>
          <a:lstStyle/>
          <a:p>
            <a:pPr lvl="0">
              <a:buFont typeface="Arial" panose="020B0604020202020204" pitchFamily="34" charset="0"/>
              <a:buChar char="•"/>
            </a:pPr>
            <a:r>
              <a:rPr lang="en-US" dirty="0">
                <a:solidFill>
                  <a:srgbClr val="C00000"/>
                </a:solidFill>
              </a:rPr>
              <a:t> Drowning the #1 cause of accidental death for children ages 1-4.</a:t>
            </a:r>
          </a:p>
          <a:p>
            <a:pPr lvl="0">
              <a:buFont typeface="Arial" panose="020B0604020202020204" pitchFamily="34" charset="0"/>
              <a:buChar char="•"/>
            </a:pPr>
            <a:r>
              <a:rPr lang="en-US" dirty="0">
                <a:solidFill>
                  <a:srgbClr val="C00000"/>
                </a:solidFill>
              </a:rPr>
              <a:t> Drowning is the #2 cause of accidental death for children ages 4-14. </a:t>
            </a:r>
          </a:p>
          <a:p>
            <a:pPr lvl="0">
              <a:buFont typeface="Arial" panose="020B0604020202020204" pitchFamily="34" charset="0"/>
              <a:buChar char="•"/>
            </a:pPr>
            <a:r>
              <a:rPr lang="en-US" dirty="0"/>
              <a:t> For every 1 child that has a fatal drowning, there are 5 more that survive, and 50% suffer complications such as brain damage</a:t>
            </a:r>
          </a:p>
          <a:p>
            <a:pPr lvl="0">
              <a:buFont typeface="Arial" panose="020B0604020202020204" pitchFamily="34" charset="0"/>
              <a:buChar char="•"/>
            </a:pPr>
            <a:r>
              <a:rPr lang="en-US" dirty="0"/>
              <a:t> Those with Autism are 160 times more likely to drown, it is #1 cause of accident death.</a:t>
            </a:r>
          </a:p>
          <a:p>
            <a:endParaRPr lang="en-US" dirty="0"/>
          </a:p>
        </p:txBody>
      </p:sp>
      <p:pic>
        <p:nvPicPr>
          <p:cNvPr id="4" name="Picture 3"/>
          <p:cNvPicPr>
            <a:picLocks noChangeAspect="1"/>
          </p:cNvPicPr>
          <p:nvPr/>
        </p:nvPicPr>
        <p:blipFill>
          <a:blip r:embed="rId2"/>
          <a:stretch>
            <a:fillRect/>
          </a:stretch>
        </p:blipFill>
        <p:spPr>
          <a:xfrm>
            <a:off x="10327650" y="4954615"/>
            <a:ext cx="1072989" cy="914479"/>
          </a:xfrm>
          <a:prstGeom prst="rect">
            <a:avLst/>
          </a:prstGeom>
        </p:spPr>
      </p:pic>
    </p:spTree>
    <p:extLst>
      <p:ext uri="{BB962C8B-B14F-4D97-AF65-F5344CB8AC3E}">
        <p14:creationId xmlns:p14="http://schemas.microsoft.com/office/powerpoint/2010/main" val="117975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Swift and Silent</a:t>
            </a:r>
          </a:p>
        </p:txBody>
      </p:sp>
      <p:sp>
        <p:nvSpPr>
          <p:cNvPr id="3" name="Content Placeholder 2"/>
          <p:cNvSpPr>
            <a:spLocks noGrp="1"/>
          </p:cNvSpPr>
          <p:nvPr>
            <p:ph idx="1"/>
          </p:nvPr>
        </p:nvSpPr>
        <p:spPr>
          <a:xfrm>
            <a:off x="1097281" y="1845734"/>
            <a:ext cx="3860613" cy="1451139"/>
          </a:xfrm>
        </p:spPr>
        <p:txBody>
          <a:bodyPr/>
          <a:lstStyle/>
          <a:p>
            <a:pPr>
              <a:buFont typeface="Arial" panose="020B0604020202020204" pitchFamily="34" charset="0"/>
              <a:buChar char="•"/>
            </a:pPr>
            <a:r>
              <a:rPr lang="en-US" dirty="0"/>
              <a:t> There is no call for help</a:t>
            </a:r>
          </a:p>
          <a:p>
            <a:pPr>
              <a:buFont typeface="Arial" panose="020B0604020202020204" pitchFamily="34" charset="0"/>
              <a:buChar char="•"/>
            </a:pPr>
            <a:r>
              <a:rPr lang="en-US" dirty="0"/>
              <a:t> No waving of the hands</a:t>
            </a:r>
          </a:p>
          <a:p>
            <a:pPr>
              <a:buFont typeface="Arial" panose="020B0604020202020204" pitchFamily="34" charset="0"/>
              <a:buChar char="•"/>
            </a:pPr>
            <a:r>
              <a:rPr lang="en-US" dirty="0"/>
              <a:t> Less than 60 seconds</a:t>
            </a:r>
          </a:p>
        </p:txBody>
      </p:sp>
      <p:pic>
        <p:nvPicPr>
          <p:cNvPr id="4" name="Picture 3"/>
          <p:cNvPicPr>
            <a:picLocks noChangeAspect="1"/>
          </p:cNvPicPr>
          <p:nvPr/>
        </p:nvPicPr>
        <p:blipFill>
          <a:blip r:embed="rId2"/>
          <a:stretch>
            <a:fillRect/>
          </a:stretch>
        </p:blipFill>
        <p:spPr>
          <a:xfrm>
            <a:off x="9972115" y="698344"/>
            <a:ext cx="1072989" cy="914479"/>
          </a:xfrm>
          <a:prstGeom prst="rect">
            <a:avLst/>
          </a:prstGeom>
        </p:spPr>
      </p:pic>
      <p:sp>
        <p:nvSpPr>
          <p:cNvPr id="5" name="Rectangle 4"/>
          <p:cNvSpPr/>
          <p:nvPr/>
        </p:nvSpPr>
        <p:spPr>
          <a:xfrm>
            <a:off x="892029" y="3386784"/>
            <a:ext cx="6096000" cy="923330"/>
          </a:xfrm>
          <a:prstGeom prst="rect">
            <a:avLst/>
          </a:prstGeom>
        </p:spPr>
        <p:txBody>
          <a:bodyPr>
            <a:spAutoFit/>
          </a:bodyPr>
          <a:lstStyle/>
          <a:p>
            <a:pPr algn="ctr"/>
            <a:r>
              <a:rPr lang="en-US" dirty="0">
                <a:solidFill>
                  <a:srgbClr val="00B050"/>
                </a:solidFill>
              </a:rPr>
              <a:t>A Texas mother was charged after a witness reportedly claimed she was using her phone while three of her children drowned in an apartment complex pool in 2015.</a:t>
            </a:r>
          </a:p>
        </p:txBody>
      </p:sp>
      <p:pic>
        <p:nvPicPr>
          <p:cNvPr id="6" name="Picture 5"/>
          <p:cNvPicPr>
            <a:picLocks noChangeAspect="1"/>
          </p:cNvPicPr>
          <p:nvPr/>
        </p:nvPicPr>
        <p:blipFill>
          <a:blip r:embed="rId3"/>
          <a:stretch>
            <a:fillRect/>
          </a:stretch>
        </p:blipFill>
        <p:spPr>
          <a:xfrm>
            <a:off x="7502729" y="2024564"/>
            <a:ext cx="2857500" cy="1905000"/>
          </a:xfrm>
          <a:prstGeom prst="rect">
            <a:avLst/>
          </a:prstGeom>
        </p:spPr>
      </p:pic>
      <p:sp>
        <p:nvSpPr>
          <p:cNvPr id="7" name="Rectangle 6"/>
          <p:cNvSpPr/>
          <p:nvPr/>
        </p:nvSpPr>
        <p:spPr>
          <a:xfrm>
            <a:off x="892029" y="5774872"/>
            <a:ext cx="4980594" cy="646331"/>
          </a:xfrm>
          <a:prstGeom prst="rect">
            <a:avLst/>
          </a:prstGeom>
        </p:spPr>
        <p:txBody>
          <a:bodyPr wrap="none">
            <a:spAutoFit/>
          </a:bodyPr>
          <a:lstStyle/>
          <a:p>
            <a:r>
              <a:rPr lang="en-US" dirty="0">
                <a:hlinkClick r:id="rId4"/>
              </a:rPr>
              <a:t>https://www.youtube.com/watch?v=7eKUDc2qeeY</a:t>
            </a:r>
            <a:endParaRPr lang="en-US" dirty="0"/>
          </a:p>
          <a:p>
            <a:endParaRPr lang="en-US" dirty="0"/>
          </a:p>
        </p:txBody>
      </p:sp>
    </p:spTree>
    <p:extLst>
      <p:ext uri="{BB962C8B-B14F-4D97-AF65-F5344CB8AC3E}">
        <p14:creationId xmlns:p14="http://schemas.microsoft.com/office/powerpoint/2010/main" val="310537298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334</TotalTime>
  <Words>1548</Words>
  <Application>Microsoft Office PowerPoint</Application>
  <PresentationFormat>Widescreen</PresentationFormat>
  <Paragraphs>166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Retrospect</vt:lpstr>
      <vt:lpstr>Drown Prevention &amp; Adaptive Swimming</vt:lpstr>
      <vt:lpstr>What is Drowning?</vt:lpstr>
      <vt:lpstr>How long does it take?</vt:lpstr>
      <vt:lpstr>What is Dry Drowning?</vt:lpstr>
      <vt:lpstr>Rip Currents</vt:lpstr>
      <vt:lpstr>100% Preventable</vt:lpstr>
      <vt:lpstr>Adults: Never Swim Alone</vt:lpstr>
      <vt:lpstr>We are missing an important conversation</vt:lpstr>
      <vt:lpstr>Swift and Silent</vt:lpstr>
      <vt:lpstr>Touch Supervision</vt:lpstr>
      <vt:lpstr>Life Jackets</vt:lpstr>
      <vt:lpstr>Home Pools</vt:lpstr>
      <vt:lpstr>Reach for the Wall</vt:lpstr>
      <vt:lpstr>Swim Lessons</vt:lpstr>
      <vt:lpstr>We Welcome Students with Special Needs!</vt:lpstr>
      <vt:lpstr>Autism Spectrum</vt:lpstr>
      <vt:lpstr>Online Profile</vt:lpstr>
      <vt:lpstr>Best Practices</vt:lpstr>
      <vt:lpstr>We are Certified</vt:lpstr>
      <vt:lpstr>Starfish Aquatics Institute</vt:lpstr>
      <vt:lpstr>Safety Before Skill Benchmarks</vt:lpstr>
      <vt:lpstr>Adaptive Swimming</vt:lpstr>
      <vt:lpstr>Attention, Balance and Coordination</vt:lpstr>
      <vt:lpstr>Sensory Processing</vt:lpstr>
      <vt:lpstr>Non-Verbal</vt:lpstr>
      <vt:lpstr>Special Olympics</vt:lpstr>
      <vt:lpstr>What can you do?</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Needs Swimming</dc:title>
  <dc:creator>David Lamoreaux</dc:creator>
  <cp:lastModifiedBy>Sunny Schneider</cp:lastModifiedBy>
  <cp:revision>23</cp:revision>
  <dcterms:created xsi:type="dcterms:W3CDTF">2019-04-18T17:14:05Z</dcterms:created>
  <dcterms:modified xsi:type="dcterms:W3CDTF">2019-04-22T19:09:37Z</dcterms:modified>
</cp:coreProperties>
</file>